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</p:sldMasterIdLst>
  <p:notesMasterIdLst>
    <p:notesMasterId r:id="rId15"/>
  </p:notesMasterIdLst>
  <p:handoutMasterIdLst>
    <p:handoutMasterId r:id="rId16"/>
  </p:handoutMasterIdLst>
  <p:sldIdLst>
    <p:sldId id="258" r:id="rId2"/>
    <p:sldId id="307" r:id="rId3"/>
    <p:sldId id="288" r:id="rId4"/>
    <p:sldId id="290" r:id="rId5"/>
    <p:sldId id="562" r:id="rId6"/>
    <p:sldId id="569" r:id="rId7"/>
    <p:sldId id="563" r:id="rId8"/>
    <p:sldId id="564" r:id="rId9"/>
    <p:sldId id="565" r:id="rId10"/>
    <p:sldId id="566" r:id="rId11"/>
    <p:sldId id="567" r:id="rId12"/>
    <p:sldId id="568" r:id="rId13"/>
    <p:sldId id="5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537"/>
    <a:srgbClr val="F11A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75"/>
    <p:restoredTop sz="94694"/>
  </p:normalViewPr>
  <p:slideViewPr>
    <p:cSldViewPr snapToGrid="0" snapToObjects="1">
      <p:cViewPr varScale="1">
        <p:scale>
          <a:sx n="86" d="100"/>
          <a:sy n="86" d="100"/>
        </p:scale>
        <p:origin x="176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6" d="100"/>
          <a:sy n="116" d="100"/>
        </p:scale>
        <p:origin x="412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4CB60C4-0F69-8546-BE84-8C1538858B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08061CA-6942-7648-8A3E-7511276DFB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74515-6443-2B4D-8CA4-4A156EDE44A6}" type="datetimeFigureOut">
              <a:rPr lang="fr-FR" smtClean="0"/>
              <a:t>18/04/2023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91874B8-31C9-9346-AAD8-454E579CC2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104692F-BAA0-D044-B1FD-F48B65A4471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346D8-C7D7-8746-9C6F-F2B0B38F63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707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F431A-3618-4356-AA0C-382291E9DBCB}" type="datetimeFigureOut">
              <a:rPr lang="fr-FR" smtClean="0"/>
              <a:t>18/04/2023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4D2EC-2777-4CC2-91C4-9860A1AB44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159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9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874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8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529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874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80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48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874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66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8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874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60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0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45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Préventical 2023 / Prévenir coûte moins que guérir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0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https://www.medef.nc/sites/all/themes/medef/logo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32085" y="6356351"/>
            <a:ext cx="4725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>
                <a:solidFill>
                  <a:schemeClr val="tx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Préventical 2023 / Prévenir coûte moins que guérir</a:t>
            </a:r>
            <a:endParaRPr lang="fr-FR" dirty="0">
              <a:solidFill>
                <a:schemeClr val="tx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‹N°›</a:t>
            </a:fld>
            <a:endParaRPr lang="en-US" dirty="0"/>
          </a:p>
        </p:txBody>
      </p:sp>
      <p:pic>
        <p:nvPicPr>
          <p:cNvPr id="7" name="Image 6" descr="logoGPSST-final2.jpg">
            <a:extLst>
              <a:ext uri="{FF2B5EF4-FFF2-40B4-BE49-F238E27FC236}">
                <a16:creationId xmlns:a16="http://schemas.microsoft.com/office/drawing/2014/main" id="{0AB4F000-236F-DC77-2BCC-2478CC6937E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rcRect l="23759" t="3582" r="23912" b="28358"/>
          <a:stretch>
            <a:fillRect/>
          </a:stretch>
        </p:blipFill>
        <p:spPr>
          <a:xfrm>
            <a:off x="22163" y="-68297"/>
            <a:ext cx="877430" cy="874872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00016932-FABF-973B-53B7-5E423DF371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8" y="66285"/>
            <a:ext cx="2389599" cy="59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0179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586CDF1E-DE46-A203-3E04-B6D99B207FD4}"/>
              </a:ext>
            </a:extLst>
          </p:cNvPr>
          <p:cNvGrpSpPr/>
          <p:nvPr/>
        </p:nvGrpSpPr>
        <p:grpSpPr>
          <a:xfrm>
            <a:off x="1098854" y="740339"/>
            <a:ext cx="7568999" cy="1651990"/>
            <a:chOff x="1043608" y="620688"/>
            <a:chExt cx="7568999" cy="1651990"/>
          </a:xfrm>
        </p:grpSpPr>
        <p:grpSp>
          <p:nvGrpSpPr>
            <p:cNvPr id="3" name="Groupe 8">
              <a:extLst>
                <a:ext uri="{FF2B5EF4-FFF2-40B4-BE49-F238E27FC236}">
                  <a16:creationId xmlns:a16="http://schemas.microsoft.com/office/drawing/2014/main" id="{E2DFB0E1-04CF-6500-6188-A75973D207CB}"/>
                </a:ext>
              </a:extLst>
            </p:cNvPr>
            <p:cNvGrpSpPr/>
            <p:nvPr/>
          </p:nvGrpSpPr>
          <p:grpSpPr>
            <a:xfrm>
              <a:off x="1043608" y="620688"/>
              <a:ext cx="7568999" cy="1294242"/>
              <a:chOff x="907636" y="621959"/>
              <a:chExt cx="7568999" cy="1294242"/>
            </a:xfrm>
          </p:grpSpPr>
          <p:pic>
            <p:nvPicPr>
              <p:cNvPr id="5" name="Image 4">
                <a:extLst>
                  <a:ext uri="{FF2B5EF4-FFF2-40B4-BE49-F238E27FC236}">
                    <a16:creationId xmlns:a16="http://schemas.microsoft.com/office/drawing/2014/main" id="{7A166060-12CF-CD62-1D18-6235B2488CF4}"/>
                  </a:ext>
                </a:extLst>
              </p:cNvPr>
              <p:cNvPicPr/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11540" b="67909"/>
              <a:stretch>
                <a:fillRect/>
              </a:stretch>
            </p:blipFill>
            <p:spPr>
              <a:xfrm>
                <a:off x="907636" y="621959"/>
                <a:ext cx="5551900" cy="1008112"/>
              </a:xfrm>
              <a:prstGeom prst="rect">
                <a:avLst/>
              </a:prstGeom>
              <a:extLst>
                <a:ext uri="{FAA26D3D-D897-4be2-8F04-BA451C77F1D7}">
                  <ma14:placeholderFlag xmlns="" xmlns:ma14="http://schemas.microsoft.com/office/mac/drawingml/2011/main"/>
                </a:ext>
              </a:extLst>
            </p:spPr>
          </p:pic>
          <p:grpSp>
            <p:nvGrpSpPr>
              <p:cNvPr id="6" name="Grouper 2">
                <a:extLst>
                  <a:ext uri="{FF2B5EF4-FFF2-40B4-BE49-F238E27FC236}">
                    <a16:creationId xmlns:a16="http://schemas.microsoft.com/office/drawing/2014/main" id="{CE47C501-4E72-97CC-CDE9-07F58FA2FEC0}"/>
                  </a:ext>
                </a:extLst>
              </p:cNvPr>
              <p:cNvGrpSpPr/>
              <p:nvPr/>
            </p:nvGrpSpPr>
            <p:grpSpPr>
              <a:xfrm rot="20222591">
                <a:off x="5308283" y="908089"/>
                <a:ext cx="3168352" cy="1008112"/>
                <a:chOff x="5364088" y="620688"/>
                <a:chExt cx="3168352" cy="1008112"/>
              </a:xfrm>
            </p:grpSpPr>
            <p:sp>
              <p:nvSpPr>
                <p:cNvPr id="7" name="ZoneTexte 6">
                  <a:extLst>
                    <a:ext uri="{FF2B5EF4-FFF2-40B4-BE49-F238E27FC236}">
                      <a16:creationId xmlns:a16="http://schemas.microsoft.com/office/drawing/2014/main" id="{970D72C4-B04F-FF11-1B96-1BBEC19DF59F}"/>
                    </a:ext>
                  </a:extLst>
                </p:cNvPr>
                <p:cNvSpPr txBox="1"/>
                <p:nvPr/>
              </p:nvSpPr>
              <p:spPr>
                <a:xfrm>
                  <a:off x="5580112" y="692696"/>
                  <a:ext cx="2952328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4400" dirty="0">
                      <a:solidFill>
                        <a:srgbClr val="FF0000"/>
                      </a:solidFill>
                      <a:latin typeface="Chalkduster"/>
                      <a:cs typeface="Chalkduster"/>
                    </a:rPr>
                    <a:t>2</a:t>
                  </a:r>
                  <a:r>
                    <a:rPr lang="fr-FR" sz="1000" dirty="0">
                      <a:solidFill>
                        <a:srgbClr val="FF0000"/>
                      </a:solidFill>
                      <a:latin typeface="Chalkduster"/>
                      <a:cs typeface="Chalkduster"/>
                    </a:rPr>
                    <a:t> </a:t>
                  </a:r>
                  <a:r>
                    <a:rPr lang="fr-FR" sz="4400" dirty="0">
                      <a:solidFill>
                        <a:srgbClr val="FF0000"/>
                      </a:solidFill>
                      <a:latin typeface="Chalkduster"/>
                      <a:cs typeface="Chalkduster"/>
                    </a:rPr>
                    <a:t>0</a:t>
                  </a:r>
                  <a:r>
                    <a:rPr lang="fr-FR" sz="1000" dirty="0">
                      <a:solidFill>
                        <a:srgbClr val="FF0000"/>
                      </a:solidFill>
                      <a:latin typeface="Chalkduster"/>
                      <a:cs typeface="Chalkduster"/>
                    </a:rPr>
                    <a:t> </a:t>
                  </a:r>
                  <a:r>
                    <a:rPr lang="fr-FR" sz="4400" dirty="0">
                      <a:solidFill>
                        <a:srgbClr val="FF0000"/>
                      </a:solidFill>
                      <a:latin typeface="Chalkduster"/>
                      <a:cs typeface="Chalkduster"/>
                    </a:rPr>
                    <a:t>23</a:t>
                  </a:r>
                </a:p>
              </p:txBody>
            </p:sp>
            <p:sp>
              <p:nvSpPr>
                <p:cNvPr id="8" name="Ellipse 7">
                  <a:extLst>
                    <a:ext uri="{FF2B5EF4-FFF2-40B4-BE49-F238E27FC236}">
                      <a16:creationId xmlns:a16="http://schemas.microsoft.com/office/drawing/2014/main" id="{53B89CB3-D85B-0792-090C-B2BAC9E964B4}"/>
                    </a:ext>
                  </a:extLst>
                </p:cNvPr>
                <p:cNvSpPr/>
                <p:nvPr/>
              </p:nvSpPr>
              <p:spPr>
                <a:xfrm>
                  <a:off x="5364088" y="620688"/>
                  <a:ext cx="2232248" cy="1008112"/>
                </a:xfrm>
                <a:prstGeom prst="ellipse">
                  <a:avLst/>
                </a:prstGeom>
                <a:noFill/>
                <a:ln w="76200" cmpd="tri">
                  <a:solidFill>
                    <a:srgbClr val="FC0006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</p:grpSp>
        </p:grp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D635AAED-116E-E04D-4089-6BF8835A9601}"/>
                </a:ext>
              </a:extLst>
            </p:cNvPr>
            <p:cNvSpPr txBox="1"/>
            <p:nvPr/>
          </p:nvSpPr>
          <p:spPr>
            <a:xfrm>
              <a:off x="1252486" y="1749458"/>
              <a:ext cx="39675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800" b="1" baseline="30000" dirty="0">
                  <a:solidFill>
                    <a:srgbClr val="FC0006"/>
                  </a:solidFill>
                </a:rPr>
                <a:t>5ème</a:t>
              </a:r>
              <a:r>
                <a:rPr lang="fr-FR" sz="2800" b="1" dirty="0">
                  <a:solidFill>
                    <a:srgbClr val="FC0006"/>
                  </a:solidFill>
                </a:rPr>
                <a:t> édition</a:t>
              </a:r>
            </a:p>
          </p:txBody>
        </p:sp>
      </p:grp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692881BB-A35B-0277-30F0-59E4B394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70419"/>
            <a:ext cx="9144000" cy="365125"/>
          </a:xfrm>
        </p:spPr>
        <p:txBody>
          <a:bodyPr/>
          <a:lstStyle/>
          <a:p>
            <a:r>
              <a:rPr lang="fr-FR" dirty="0" err="1"/>
              <a:t>Préventical</a:t>
            </a:r>
            <a:r>
              <a:rPr lang="fr-FR" dirty="0"/>
              <a:t> 2023 / Prévenir coûte moins cher que guérir</a:t>
            </a:r>
            <a:endParaRPr lang="en-US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432E689-3A68-E58A-D523-F2F41E491873}"/>
              </a:ext>
            </a:extLst>
          </p:cNvPr>
          <p:cNvSpPr txBox="1"/>
          <p:nvPr/>
        </p:nvSpPr>
        <p:spPr>
          <a:xfrm>
            <a:off x="724619" y="3081422"/>
            <a:ext cx="7556739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3600" b="1" dirty="0">
                <a:solidFill>
                  <a:srgbClr val="0070C0"/>
                </a:solidFill>
              </a:rPr>
              <a:t>Prévenir les Risques Psycho‐Sociaux </a:t>
            </a:r>
          </a:p>
          <a:p>
            <a:pPr algn="ctr"/>
            <a:r>
              <a:rPr lang="fr-FR" sz="3600" b="1" dirty="0">
                <a:solidFill>
                  <a:srgbClr val="0070C0"/>
                </a:solidFill>
              </a:rPr>
              <a:t>au travail </a:t>
            </a:r>
          </a:p>
          <a:p>
            <a:pPr algn="ctr"/>
            <a:endParaRPr lang="fr-FR" sz="3200" b="1" dirty="0">
              <a:solidFill>
                <a:srgbClr val="0070C0"/>
              </a:solidFill>
            </a:endParaRPr>
          </a:p>
          <a:p>
            <a:pPr algn="ctr"/>
            <a:endParaRPr lang="fr-FR" sz="3200" b="1" dirty="0">
              <a:solidFill>
                <a:srgbClr val="0070C0"/>
              </a:solidFill>
            </a:endParaRPr>
          </a:p>
          <a:p>
            <a:pPr algn="ctr"/>
            <a:endParaRPr lang="fr-FR" sz="3200" b="1" dirty="0">
              <a:solidFill>
                <a:srgbClr val="0070C0"/>
              </a:solidFill>
            </a:endParaRPr>
          </a:p>
          <a:p>
            <a:pPr algn="ctr"/>
            <a:r>
              <a:rPr lang="fr-FR" dirty="0"/>
              <a:t>Paul DELIGNY, Psychologue clinicien dans le champ du travail</a:t>
            </a:r>
          </a:p>
        </p:txBody>
      </p:sp>
    </p:spTree>
    <p:extLst>
      <p:ext uri="{BB962C8B-B14F-4D97-AF65-F5344CB8AC3E}">
        <p14:creationId xmlns:p14="http://schemas.microsoft.com/office/powerpoint/2010/main" val="3369038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32C726-23FB-4D16-A5C2-FC08CC93E0A6}"/>
              </a:ext>
            </a:extLst>
          </p:cNvPr>
          <p:cNvSpPr/>
          <p:nvPr/>
        </p:nvSpPr>
        <p:spPr>
          <a:xfrm>
            <a:off x="337763" y="926376"/>
            <a:ext cx="846847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Les signaux forts :</a:t>
            </a:r>
          </a:p>
          <a:p>
            <a:pPr algn="just"/>
            <a:endParaRPr lang="fr-NC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Vous faites des torticolis, des lumbagos, des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contractures musculaires</a:t>
            </a:r>
          </a:p>
          <a:p>
            <a:pPr marL="214313" indent="-214313" algn="just">
              <a:buFont typeface="Wingdings" panose="05000000000000000000" pitchFamily="2" charset="2"/>
              <a:buChar char="q"/>
            </a:pPr>
            <a:endParaRPr lang="fr-NC" sz="1400" b="1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Vous avez des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palpitations cardiaques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, le cœur qui s’emballe, qui bat la chamade</a:t>
            </a:r>
          </a:p>
          <a:p>
            <a:pPr marL="214313" indent="-214313" algn="just">
              <a:buFont typeface="Wingdings" panose="05000000000000000000" pitchFamily="2" charset="2"/>
              <a:buChar char="q"/>
            </a:pPr>
            <a:endParaRPr lang="fr-NC" sz="1400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Vous avez des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vertiges</a:t>
            </a:r>
          </a:p>
          <a:p>
            <a:pPr algn="just"/>
            <a:endParaRPr lang="fr-FR" sz="1400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Vous ne vous mettez plus en colère et vous ne pleurez plus car vous trouvez que tout ça n’a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plus de sens</a:t>
            </a:r>
          </a:p>
          <a:p>
            <a:pPr marL="214313" indent="-214313" algn="just">
              <a:buFont typeface="Wingdings" panose="05000000000000000000" pitchFamily="2" charset="2"/>
              <a:buChar char="q"/>
            </a:pPr>
            <a:endParaRPr lang="fr-NC" sz="1400" b="1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Vous avez mal au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ventre</a:t>
            </a:r>
          </a:p>
          <a:p>
            <a:pPr marL="214313" indent="-214313" algn="just">
              <a:buFont typeface="Wingdings" panose="05000000000000000000" pitchFamily="2" charset="2"/>
              <a:buChar char="q"/>
            </a:pPr>
            <a:endParaRPr lang="fr-NC" sz="1400" b="1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Vous avez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pris ou perdu 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10 kilos en quelques mois</a:t>
            </a:r>
          </a:p>
          <a:p>
            <a:pPr marL="214313" indent="-214313" algn="just">
              <a:buFont typeface="Wingdings" panose="05000000000000000000" pitchFamily="2" charset="2"/>
              <a:buChar char="q"/>
            </a:pPr>
            <a:endParaRPr lang="fr-NC" sz="1400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Il faut déjà vous lever tous les matins et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mettre un pas devant l’autre 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pour venir à ce travail qui n’a ni queue ni tête</a:t>
            </a:r>
          </a:p>
          <a:p>
            <a:pPr marL="214313" indent="-214313" algn="just">
              <a:buFont typeface="Wingdings" panose="05000000000000000000" pitchFamily="2" charset="2"/>
              <a:buChar char="q"/>
            </a:pPr>
            <a:endParaRPr lang="fr-NC" sz="1400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Tout ça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finira mal 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vous le savez, et à la limite vous l’espérez, que tout ce système se casse la figure</a:t>
            </a:r>
            <a:endParaRPr lang="fr-NC" dirty="0"/>
          </a:p>
        </p:txBody>
      </p:sp>
      <p:sp>
        <p:nvSpPr>
          <p:cNvPr id="2" name="Espace réservé du pied de page 8">
            <a:extLst>
              <a:ext uri="{FF2B5EF4-FFF2-40B4-BE49-F238E27FC236}">
                <a16:creationId xmlns:a16="http://schemas.microsoft.com/office/drawing/2014/main" id="{8189B7FD-ABEB-BC5E-5185-338674507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70419"/>
            <a:ext cx="9144000" cy="365125"/>
          </a:xfrm>
        </p:spPr>
        <p:txBody>
          <a:bodyPr/>
          <a:lstStyle/>
          <a:p>
            <a:r>
              <a:rPr lang="fr-FR" dirty="0" err="1"/>
              <a:t>Préventical</a:t>
            </a:r>
            <a:r>
              <a:rPr lang="fr-FR" dirty="0"/>
              <a:t> 2023 / Prévenir coûte moins cher que guérir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80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4C2B82-6E4B-40A9-991F-1115385EC74A}"/>
              </a:ext>
            </a:extLst>
          </p:cNvPr>
          <p:cNvSpPr/>
          <p:nvPr/>
        </p:nvSpPr>
        <p:spPr>
          <a:xfrm>
            <a:off x="531688" y="813507"/>
            <a:ext cx="8422241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recours aux expédients</a:t>
            </a:r>
          </a:p>
          <a:p>
            <a:pPr algn="just"/>
            <a:endParaRPr lang="fr-NC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Votre médecin 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vous a prescrit de quoi dormir, calmer votre anxiété, être moins fatigué</a:t>
            </a:r>
          </a:p>
          <a:p>
            <a:pPr marL="214313" indent="-214313" algn="just">
              <a:buFont typeface="Wingdings" panose="05000000000000000000" pitchFamily="2" charset="2"/>
              <a:buChar char="q"/>
            </a:pPr>
            <a:endParaRPr lang="fr-NC" sz="1400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A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la pharmacie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, en achetant vos médicaments, vous avez aussi acheté des vitamines, le dernier produit anti quelque chose sur le comptoir ou celui qu’une amie vous a conseillé</a:t>
            </a:r>
          </a:p>
          <a:p>
            <a:pPr marL="214313" indent="-214313" algn="just">
              <a:buFont typeface="Wingdings" panose="05000000000000000000" pitchFamily="2" charset="2"/>
              <a:buChar char="q"/>
            </a:pPr>
            <a:endParaRPr lang="fr-NC" sz="1400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Vous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fumez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 davantage ou vous recommencez à fumer </a:t>
            </a:r>
          </a:p>
          <a:p>
            <a:pPr marL="214313" indent="-214313" algn="just">
              <a:buFont typeface="Wingdings" panose="05000000000000000000" pitchFamily="2" charset="2"/>
              <a:buChar char="q"/>
            </a:pPr>
            <a:endParaRPr lang="fr-NC" sz="1400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En rentrant chez vous, vous retrouvez les enfants, leurs devoirs, les tâches ménagères, les cris, le désordre, vous vous prenez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un petit verre 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en préparant le diner. Puis deux, puis trois.</a:t>
            </a:r>
          </a:p>
          <a:p>
            <a:pPr marL="214313" indent="-214313" algn="just">
              <a:buFont typeface="Wingdings" panose="05000000000000000000" pitchFamily="2" charset="2"/>
              <a:buChar char="q"/>
            </a:pPr>
            <a:endParaRPr lang="fr-NC" sz="1400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Si vous êtes seul,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un petit pétard 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sur le canapé pour décompresser et vous sentir enfin flotter</a:t>
            </a:r>
          </a:p>
          <a:p>
            <a:pPr marL="214313" indent="-214313" algn="just">
              <a:buFont typeface="Wingdings" panose="05000000000000000000" pitchFamily="2" charset="2"/>
              <a:buChar char="q"/>
            </a:pPr>
            <a:endParaRPr lang="fr-NC" sz="1400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Une bière 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au café du coin avec les amis, plusieurs bières, l’</a:t>
            </a:r>
            <a:r>
              <a:rPr lang="fr-FR" dirty="0" err="1">
                <a:latin typeface="Candara" panose="020E0502030303020204" pitchFamily="34" charset="0"/>
                <a:cs typeface="Calibri" panose="020F0502020204030204" pitchFamily="34" charset="0"/>
              </a:rPr>
              <a:t>after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 </a:t>
            </a:r>
            <a:r>
              <a:rPr lang="fr-FR" dirty="0" err="1">
                <a:latin typeface="Candara" panose="020E0502030303020204" pitchFamily="34" charset="0"/>
                <a:cs typeface="Calibri" panose="020F0502020204030204" pitchFamily="34" charset="0"/>
              </a:rPr>
              <a:t>hour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 convivial</a:t>
            </a:r>
          </a:p>
          <a:p>
            <a:pPr marL="214313" indent="-214313" algn="just">
              <a:buFont typeface="Wingdings" panose="05000000000000000000" pitchFamily="2" charset="2"/>
              <a:buChar char="q"/>
            </a:pPr>
            <a:endParaRPr lang="fr-NC" sz="1400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Un calmant 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quand vous vous couchez pour enfin dormir et arrêter de penser </a:t>
            </a:r>
            <a:endParaRPr lang="fr-NC" dirty="0"/>
          </a:p>
        </p:txBody>
      </p:sp>
      <p:sp>
        <p:nvSpPr>
          <p:cNvPr id="2" name="Espace réservé du pied de page 8">
            <a:extLst>
              <a:ext uri="{FF2B5EF4-FFF2-40B4-BE49-F238E27FC236}">
                <a16:creationId xmlns:a16="http://schemas.microsoft.com/office/drawing/2014/main" id="{A76B7B96-C920-7E75-2457-0AC82F8B1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66283"/>
            <a:ext cx="9144000" cy="365125"/>
          </a:xfrm>
        </p:spPr>
        <p:txBody>
          <a:bodyPr/>
          <a:lstStyle/>
          <a:p>
            <a:r>
              <a:rPr lang="fr-FR" dirty="0" err="1"/>
              <a:t>Préventical</a:t>
            </a:r>
            <a:r>
              <a:rPr lang="fr-FR" dirty="0"/>
              <a:t> 2023 / Prévenir coûte moins cher que guérir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270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CB8A6E9-E142-4D10-82C2-B77D442BD9B5}"/>
              </a:ext>
            </a:extLst>
          </p:cNvPr>
          <p:cNvSpPr/>
          <p:nvPr/>
        </p:nvSpPr>
        <p:spPr>
          <a:xfrm>
            <a:off x="439220" y="1166842"/>
            <a:ext cx="83528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L’effondrement</a:t>
            </a:r>
          </a:p>
          <a:p>
            <a:pPr algn="just"/>
            <a:endParaRPr lang="fr-NC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Ce matin,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vous n’arrivez pas 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à poser le pied par terre</a:t>
            </a:r>
          </a:p>
          <a:p>
            <a:pPr marL="214313" indent="-214313" algn="just">
              <a:buFont typeface="Wingdings" panose="05000000000000000000" pitchFamily="2" charset="2"/>
              <a:buChar char="q"/>
            </a:pPr>
            <a:endParaRPr lang="fr-NC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Sur le trajet vers le travail,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la panique 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vous serre comme un étau, vous êtes en sueur, votre cœur bat à tout rompre, vous avez l’impression que vous allez mourir dans quelques minutes… </a:t>
            </a:r>
          </a:p>
          <a:p>
            <a:pPr marL="214313" indent="-214313" algn="just">
              <a:buFont typeface="Wingdings" panose="05000000000000000000" pitchFamily="2" charset="2"/>
              <a:buChar char="q"/>
            </a:pPr>
            <a:endParaRPr lang="fr-NC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Vous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éclatez en sanglot 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pendant la réunion devant votre équipe</a:t>
            </a:r>
          </a:p>
          <a:p>
            <a:pPr marL="214313" indent="-214313" algn="just">
              <a:buFont typeface="Wingdings" panose="05000000000000000000" pitchFamily="2" charset="2"/>
              <a:buChar char="q"/>
            </a:pPr>
            <a:endParaRPr lang="fr-NC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Vous vous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évanouissez 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dans le couloir</a:t>
            </a:r>
          </a:p>
          <a:p>
            <a:pPr marL="214313" indent="-214313" algn="just">
              <a:buFont typeface="Wingdings" panose="05000000000000000000" pitchFamily="2" charset="2"/>
              <a:buChar char="q"/>
            </a:pPr>
            <a:endParaRPr lang="fr-NC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Vous renversez votre bureau et votre ordinateur, pris d’une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rage intense</a:t>
            </a:r>
          </a:p>
          <a:p>
            <a:pPr marL="214313" indent="-214313" algn="just">
              <a:buFont typeface="Wingdings" panose="05000000000000000000" pitchFamily="2" charset="2"/>
              <a:buChar char="q"/>
            </a:pPr>
            <a:endParaRPr lang="fr-NC" b="1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Votre n+1 parle mais vous ne l’entendez plus, vous êtes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obsédé par la fenêtre 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ouverte derrière lui…</a:t>
            </a:r>
            <a:endParaRPr lang="fr-NC" dirty="0"/>
          </a:p>
        </p:txBody>
      </p:sp>
      <p:sp>
        <p:nvSpPr>
          <p:cNvPr id="2" name="Espace réservé du pied de page 8">
            <a:extLst>
              <a:ext uri="{FF2B5EF4-FFF2-40B4-BE49-F238E27FC236}">
                <a16:creationId xmlns:a16="http://schemas.microsoft.com/office/drawing/2014/main" id="{294A4796-1F8B-67F8-36D9-0A6406245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70419"/>
            <a:ext cx="9144000" cy="365125"/>
          </a:xfrm>
        </p:spPr>
        <p:txBody>
          <a:bodyPr/>
          <a:lstStyle/>
          <a:p>
            <a:r>
              <a:rPr lang="fr-FR" dirty="0" err="1"/>
              <a:t>Préventical</a:t>
            </a:r>
            <a:r>
              <a:rPr lang="fr-FR" dirty="0"/>
              <a:t> 2023 / Prévenir coûte moins cher que guérir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573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60B6C08-727F-F46F-599B-C37900D7EC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080" y="105472"/>
            <a:ext cx="5688139" cy="6647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372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93786C4F-FF69-4B87-96AC-05D4EA0CC506}"/>
              </a:ext>
            </a:extLst>
          </p:cNvPr>
          <p:cNvSpPr txBox="1">
            <a:spLocks/>
          </p:cNvSpPr>
          <p:nvPr/>
        </p:nvSpPr>
        <p:spPr>
          <a:xfrm>
            <a:off x="434087" y="2645741"/>
            <a:ext cx="8208642" cy="284152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fr-FR" sz="1350" dirty="0">
              <a:solidFill>
                <a:schemeClr val="tx1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05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05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05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05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05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105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79A0EAFD-D451-43EF-8542-CB2EC95AA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370" y="843528"/>
            <a:ext cx="7861259" cy="554864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b="1" dirty="0">
                <a:latin typeface="Candara" panose="020E0502030303020204" pitchFamily="34" charset="0"/>
              </a:rPr>
              <a:t>Définition des risques psychosociaux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800" b="1" dirty="0">
              <a:latin typeface="Candara" panose="020E0502030303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b="1" dirty="0">
                <a:latin typeface="Candara" panose="020E0502030303020204" pitchFamily="34" charset="0"/>
              </a:rPr>
              <a:t>« Psychosociaux » </a:t>
            </a:r>
            <a:r>
              <a:rPr lang="fr-FR" sz="1800" dirty="0">
                <a:latin typeface="Candara" panose="020E0502030303020204" pitchFamily="34" charset="0"/>
              </a:rPr>
              <a:t>= « Psycho » + « Sociaux »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1800" dirty="0">
                <a:latin typeface="Candara" panose="020E0502030303020204" pitchFamily="34" charset="0"/>
              </a:rPr>
              <a:t>Psycho = dimension mentale et affective de l’</a:t>
            </a:r>
            <a:r>
              <a:rPr lang="fr-FR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individu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1800" dirty="0">
                <a:latin typeface="Candara" panose="020E0502030303020204" pitchFamily="34" charset="0"/>
              </a:rPr>
              <a:t>Sociaux = dimension relationnelle dans son </a:t>
            </a:r>
            <a:r>
              <a:rPr lang="fr-FR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environnement 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et </a:t>
            </a:r>
            <a:r>
              <a:rPr lang="fr-FR" sz="1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l’organisation</a:t>
            </a:r>
            <a:r>
              <a:rPr lang="fr-FR" sz="1800" dirty="0">
                <a:latin typeface="Candara" panose="020E0502030303020204" pitchFamily="34" charset="0"/>
              </a:rPr>
              <a:t> de travail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800" dirty="0">
              <a:latin typeface="Candara" panose="020E0502030303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800" dirty="0">
                <a:latin typeface="Candara" panose="020E0502030303020204" pitchFamily="34" charset="0"/>
              </a:rPr>
              <a:t>Les RPS comprennent – et parfois combinent 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800" dirty="0"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1800" dirty="0">
                <a:latin typeface="Candara" panose="020E0502030303020204" pitchFamily="34" charset="0"/>
              </a:rPr>
              <a:t>Le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fr-FR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stress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fr-FR" sz="1800" dirty="0">
                <a:latin typeface="Candara" panose="020E0502030303020204" pitchFamily="34" charset="0"/>
              </a:rPr>
              <a:t>: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fr-FR" sz="1800" dirty="0">
                <a:latin typeface="Candara" panose="020E0502030303020204" pitchFamily="34" charset="0"/>
              </a:rPr>
              <a:t>déséquilibre entre la perception qu’une personne a des contraintes de son environnement de travail et la perception qu’elle a de ses propres ressources pour y faire face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fr-FR" sz="1800" dirty="0"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1800" dirty="0">
                <a:latin typeface="Candara" panose="020E0502030303020204" pitchFamily="34" charset="0"/>
              </a:rPr>
              <a:t>Les</a:t>
            </a: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fr-FR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violences internes</a:t>
            </a:r>
            <a:r>
              <a:rPr lang="fr-FR" sz="1800" dirty="0">
                <a:solidFill>
                  <a:srgbClr val="FF0000"/>
                </a:solidFill>
                <a:latin typeface="Candara" panose="020E0502030303020204" pitchFamily="34" charset="0"/>
              </a:rPr>
              <a:t> </a:t>
            </a:r>
            <a:r>
              <a:rPr lang="fr-FR" sz="1800" dirty="0">
                <a:latin typeface="Candara" panose="020E0502030303020204" pitchFamily="34" charset="0"/>
              </a:rPr>
              <a:t>commises au sein de l’entreprise par des salariés : harcèlement moral ou sexuel, conflits exacerbés entre des personnes ou entre des équipes</a:t>
            </a:r>
          </a:p>
          <a:p>
            <a:pPr marL="1350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800" dirty="0">
              <a:latin typeface="Candara" panose="020E0502030303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1800" dirty="0">
                <a:latin typeface="Candara" panose="020E0502030303020204" pitchFamily="34" charset="0"/>
              </a:rPr>
              <a:t>Les </a:t>
            </a:r>
            <a:r>
              <a:rPr lang="fr-FR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violences externes </a:t>
            </a:r>
            <a:r>
              <a:rPr lang="fr-FR" sz="1800" dirty="0">
                <a:latin typeface="Candara" panose="020E0502030303020204" pitchFamily="34" charset="0"/>
              </a:rPr>
              <a:t>commises sur des salariés par des personnes externes à l’entreprise (insultes, menaces, agressions,…)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fr-FR" sz="1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2" name="Espace réservé du pied de page 8">
            <a:extLst>
              <a:ext uri="{FF2B5EF4-FFF2-40B4-BE49-F238E27FC236}">
                <a16:creationId xmlns:a16="http://schemas.microsoft.com/office/drawing/2014/main" id="{A9F55FE3-89C7-5ACB-72BF-D924D9B43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70419"/>
            <a:ext cx="9144000" cy="365125"/>
          </a:xfrm>
        </p:spPr>
        <p:txBody>
          <a:bodyPr/>
          <a:lstStyle/>
          <a:p>
            <a:r>
              <a:rPr lang="fr-FR" dirty="0" err="1"/>
              <a:t>Préventical</a:t>
            </a:r>
            <a:r>
              <a:rPr lang="fr-FR" dirty="0"/>
              <a:t> 2023 / Prévenir coûte moins cher que guérir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637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93786C4F-FF69-4B87-96AC-05D4EA0CC506}"/>
              </a:ext>
            </a:extLst>
          </p:cNvPr>
          <p:cNvSpPr txBox="1">
            <a:spLocks/>
          </p:cNvSpPr>
          <p:nvPr/>
        </p:nvSpPr>
        <p:spPr>
          <a:xfrm>
            <a:off x="434087" y="2645741"/>
            <a:ext cx="8208642" cy="284152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fr-FR" sz="1350" dirty="0">
              <a:solidFill>
                <a:schemeClr val="tx1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05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05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05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05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05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105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0CBAF6-85F0-4463-B95A-2AFDABF841D1}"/>
              </a:ext>
            </a:extLst>
          </p:cNvPr>
          <p:cNvSpPr/>
          <p:nvPr/>
        </p:nvSpPr>
        <p:spPr>
          <a:xfrm>
            <a:off x="304291" y="1576483"/>
            <a:ext cx="83384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0021" algn="just"/>
            <a:r>
              <a:rPr lang="fr-FR" b="1" dirty="0">
                <a:latin typeface="Candara" panose="020E0502030303020204" pitchFamily="34" charset="0"/>
                <a:ea typeface="Calibri" panose="020F0502020204030204" pitchFamily="34" charset="0"/>
                <a:cs typeface="Ubuntu-Bold"/>
              </a:rPr>
              <a:t>Le code du travail NC garanti deux droits quant aux relations de travail </a:t>
            </a:r>
            <a:endParaRPr lang="fr-FR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021" algn="just"/>
            <a:r>
              <a:rPr lang="fr-FR" b="1" dirty="0">
                <a:latin typeface="Candara" panose="020E0502030303020204" pitchFamily="34" charset="0"/>
                <a:ea typeface="Calibri" panose="020F0502020204030204" pitchFamily="34" charset="0"/>
                <a:cs typeface="Ubuntu-Bold"/>
              </a:rPr>
              <a:t>Lesquels ? </a:t>
            </a:r>
            <a:endParaRPr lang="fr-FR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021" algn="just"/>
            <a:r>
              <a:rPr lang="fr-FR" b="1" dirty="0">
                <a:latin typeface="Candara" panose="020E0502030303020204" pitchFamily="34" charset="0"/>
                <a:ea typeface="Calibri" panose="020F0502020204030204" pitchFamily="34" charset="0"/>
                <a:cs typeface="Ubuntu-Bold"/>
              </a:rPr>
              <a:t> </a:t>
            </a:r>
            <a:endParaRPr lang="fr-FR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021"/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170021" algn="just"/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Loi de Pays n°2011-5 du 17 octobre 2011 précise un nouveau droit des salariés Calédoniens :</a:t>
            </a:r>
            <a:endParaRPr lang="fr-FR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021" algn="just"/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021" algn="just"/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Article Lp.113-1</a:t>
            </a:r>
            <a:endParaRPr lang="fr-FR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021"/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 Tout salarié a droit à des relations de travail </a:t>
            </a:r>
            <a:r>
              <a:rPr lang="fr-FR" b="1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empreintes de respect</a:t>
            </a:r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et </a:t>
            </a:r>
            <a:r>
              <a:rPr lang="fr-FR" b="1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exemptes de toute forme de violence</a:t>
            </a:r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Toute personne a le devoir de contribuer, par son comportement, au respect de ce droit. »</a:t>
            </a:r>
            <a:endParaRPr lang="fr-FR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021" algn="just"/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021" algn="just"/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Article </a:t>
            </a:r>
            <a:r>
              <a:rPr lang="fr-FR" dirty="0" err="1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Lp</a:t>
            </a:r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113-3 </a:t>
            </a:r>
            <a:endParaRPr lang="fr-FR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0021" algn="just"/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 Le fait pour un salarié de méconnaître les dispositions prévues à l'article </a:t>
            </a:r>
            <a:r>
              <a:rPr lang="fr-FR" dirty="0" err="1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Lp</a:t>
            </a:r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113-1 est passible d'une sanction disciplinaire pouvant aller </a:t>
            </a:r>
            <a:r>
              <a:rPr lang="fr-FR" b="1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jusqu'au licenciement</a:t>
            </a:r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».</a:t>
            </a:r>
            <a:endParaRPr lang="fr-FR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pied de page 8">
            <a:extLst>
              <a:ext uri="{FF2B5EF4-FFF2-40B4-BE49-F238E27FC236}">
                <a16:creationId xmlns:a16="http://schemas.microsoft.com/office/drawing/2014/main" id="{AE003524-F65B-9B71-9AEE-9839C1A8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70419"/>
            <a:ext cx="9144000" cy="365125"/>
          </a:xfrm>
        </p:spPr>
        <p:txBody>
          <a:bodyPr/>
          <a:lstStyle/>
          <a:p>
            <a:r>
              <a:rPr lang="fr-FR" dirty="0" err="1"/>
              <a:t>Préventical</a:t>
            </a:r>
            <a:r>
              <a:rPr lang="fr-FR" dirty="0"/>
              <a:t> 2023 / Prévenir coûte moins cher que guérir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341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contenu 2">
            <a:extLst>
              <a:ext uri="{FF2B5EF4-FFF2-40B4-BE49-F238E27FC236}">
                <a16:creationId xmlns:a16="http://schemas.microsoft.com/office/drawing/2014/main" id="{93786C4F-FF69-4B87-96AC-05D4EA0CC506}"/>
              </a:ext>
            </a:extLst>
          </p:cNvPr>
          <p:cNvSpPr txBox="1">
            <a:spLocks/>
          </p:cNvSpPr>
          <p:nvPr/>
        </p:nvSpPr>
        <p:spPr>
          <a:xfrm>
            <a:off x="434087" y="2645741"/>
            <a:ext cx="8208642" cy="284152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fr-FR" sz="1350" dirty="0">
              <a:solidFill>
                <a:schemeClr val="tx1"/>
              </a:solidFill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05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05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05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05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05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105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0A48704-6C47-85CA-D310-DDAD66C55F51}"/>
              </a:ext>
            </a:extLst>
          </p:cNvPr>
          <p:cNvSpPr txBox="1"/>
          <p:nvPr/>
        </p:nvSpPr>
        <p:spPr>
          <a:xfrm>
            <a:off x="330327" y="1374297"/>
            <a:ext cx="848334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Article </a:t>
            </a:r>
            <a:r>
              <a:rPr lang="fr-FR" dirty="0" err="1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Lp</a:t>
            </a:r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113-2 </a:t>
            </a:r>
            <a:endParaRPr lang="fr-NC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L’employeur prend </a:t>
            </a:r>
            <a:r>
              <a:rPr lang="fr-FR" b="1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toutes les mesures nécessaires </a:t>
            </a:r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assurer aux travailleurs qu’il emploie des relations empreintes de respect et exemptes de toute forme de violence ». </a:t>
            </a:r>
            <a:endParaRPr lang="fr-NC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 </a:t>
            </a:r>
            <a:endParaRPr lang="fr-NC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texte précise même les modalités des mesures à prendre par l’employeur :</a:t>
            </a:r>
            <a:endParaRPr lang="fr-NC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NC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Article Lp.113-4</a:t>
            </a:r>
            <a:endParaRPr lang="fr-NC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 Dans le cadre de la mise en œuvre de l’article LP.113-2, l’employeur peut, de sa propre initiative, élaborer </a:t>
            </a:r>
            <a:r>
              <a:rPr lang="fr-FR" b="1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plan pour la qualité des relations de travail </a:t>
            </a:r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comprend : </a:t>
            </a:r>
            <a:endParaRPr lang="fr-NC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 algn="just">
              <a:buFont typeface="+mj-lt"/>
              <a:buAutoNum type="arabicPeriod"/>
            </a:pPr>
            <a:r>
              <a:rPr lang="fr-FR" b="1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diagnostic </a:t>
            </a:r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écrit sur les relations de travail établi après un audit ou une enquête réalisé dans l’entreprise.</a:t>
            </a:r>
            <a:endParaRPr lang="fr-NC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 algn="just">
              <a:buFont typeface="+mj-lt"/>
              <a:buAutoNum type="arabicPeriod"/>
            </a:pPr>
            <a:r>
              <a:rPr lang="fr-FR" b="1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programme d’action </a:t>
            </a:r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prévoyant notamment des mesures de sensibilisation, de formation et d’amélioration de l’organisation du travail dans l’entreprise. »</a:t>
            </a:r>
            <a:endParaRPr lang="fr-NC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Espace réservé du pied de page 8">
            <a:extLst>
              <a:ext uri="{FF2B5EF4-FFF2-40B4-BE49-F238E27FC236}">
                <a16:creationId xmlns:a16="http://schemas.microsoft.com/office/drawing/2014/main" id="{FEE112FE-374A-26C0-C927-3A054B882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70419"/>
            <a:ext cx="9144000" cy="365125"/>
          </a:xfrm>
        </p:spPr>
        <p:txBody>
          <a:bodyPr/>
          <a:lstStyle/>
          <a:p>
            <a:r>
              <a:rPr lang="fr-FR" dirty="0" err="1"/>
              <a:t>Préventical</a:t>
            </a:r>
            <a:r>
              <a:rPr lang="fr-FR" dirty="0"/>
              <a:t> 2023 / Prévenir coûte moins cher que guérir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940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582F6D-F861-4EE8-91B0-27A4C6F4BD43}"/>
              </a:ext>
            </a:extLst>
          </p:cNvPr>
          <p:cNvSpPr/>
          <p:nvPr/>
        </p:nvSpPr>
        <p:spPr>
          <a:xfrm>
            <a:off x="625320" y="1720840"/>
            <a:ext cx="83837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Apprendre à repérer les risques psychosociaux est essentiel </a:t>
            </a:r>
          </a:p>
          <a:p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les indicateurs de risques ou les signaux sont faibles plus l’action sera préventive. </a:t>
            </a:r>
            <a:endParaRPr lang="fr-NC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NC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b="1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Marie PEZE</a:t>
            </a:r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(Docteur en Psychologie) présente le processus suivant 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fr-FR" dirty="0">
                <a:latin typeface="Candara" panose="020E0502030303020204" pitchFamily="34" charset="0"/>
              </a:rPr>
              <a:t>Des signaux faibles</a:t>
            </a:r>
            <a:endParaRPr lang="fr-NC" dirty="0">
              <a:latin typeface="Candara" panose="020E0502030303020204" pitchFamily="34" charset="0"/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fr-FR" dirty="0">
                <a:latin typeface="Candara" panose="020E0502030303020204" pitchFamily="34" charset="0"/>
              </a:rPr>
              <a:t>La surchauffe</a:t>
            </a:r>
            <a:endParaRPr lang="fr-NC" dirty="0">
              <a:latin typeface="Candara" panose="020E0502030303020204" pitchFamily="34" charset="0"/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fr-FR" dirty="0">
                <a:latin typeface="Candara" panose="020E0502030303020204" pitchFamily="34" charset="0"/>
              </a:rPr>
              <a:t>Le stress chronique</a:t>
            </a:r>
            <a:endParaRPr lang="fr-NC" dirty="0">
              <a:latin typeface="Candara" panose="020E0502030303020204" pitchFamily="34" charset="0"/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fr-FR" dirty="0">
                <a:latin typeface="Candara" panose="020E0502030303020204" pitchFamily="34" charset="0"/>
              </a:rPr>
              <a:t>La désocialisation</a:t>
            </a:r>
            <a:endParaRPr lang="fr-NC" dirty="0">
              <a:latin typeface="Candara" panose="020E0502030303020204" pitchFamily="34" charset="0"/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fr-FR" dirty="0">
                <a:latin typeface="Candara" panose="020E0502030303020204" pitchFamily="34" charset="0"/>
              </a:rPr>
              <a:t>Les signaux forts </a:t>
            </a:r>
            <a:endParaRPr lang="fr-NC" dirty="0">
              <a:latin typeface="Candara" panose="020E0502030303020204" pitchFamily="34" charset="0"/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fr-FR" dirty="0">
                <a:latin typeface="Candara" panose="020E0502030303020204" pitchFamily="34" charset="0"/>
              </a:rPr>
              <a:t>Le recours aux expédients</a:t>
            </a:r>
            <a:endParaRPr lang="fr-NC" dirty="0">
              <a:latin typeface="Candara" panose="020E0502030303020204" pitchFamily="34" charset="0"/>
            </a:endParaRP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fr-FR" dirty="0">
                <a:latin typeface="Candara" panose="020E0502030303020204" pitchFamily="34" charset="0"/>
              </a:rPr>
              <a:t>L’effondrement</a:t>
            </a:r>
            <a:endParaRPr lang="fr-NC" dirty="0">
              <a:latin typeface="Candara" panose="020E0502030303020204" pitchFamily="34" charset="0"/>
            </a:endParaRPr>
          </a:p>
        </p:txBody>
      </p:sp>
      <p:sp>
        <p:nvSpPr>
          <p:cNvPr id="2" name="Espace réservé du pied de page 8">
            <a:extLst>
              <a:ext uri="{FF2B5EF4-FFF2-40B4-BE49-F238E27FC236}">
                <a16:creationId xmlns:a16="http://schemas.microsoft.com/office/drawing/2014/main" id="{A5D67F43-61F6-6521-AB44-9A94879EA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70419"/>
            <a:ext cx="9144000" cy="365125"/>
          </a:xfrm>
        </p:spPr>
        <p:txBody>
          <a:bodyPr/>
          <a:lstStyle/>
          <a:p>
            <a:r>
              <a:rPr lang="fr-FR" dirty="0" err="1"/>
              <a:t>Préventical</a:t>
            </a:r>
            <a:r>
              <a:rPr lang="fr-FR" dirty="0"/>
              <a:t> 2023 / Prévenir coûte moins cher que guérir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0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582F6D-F861-4EE8-91B0-27A4C6F4BD43}"/>
              </a:ext>
            </a:extLst>
          </p:cNvPr>
          <p:cNvSpPr/>
          <p:nvPr/>
        </p:nvSpPr>
        <p:spPr>
          <a:xfrm>
            <a:off x="462337" y="1732543"/>
            <a:ext cx="83837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>
              <a:latin typeface="Candara" panose="020E05020303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b="1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 signaux faibles :</a:t>
            </a:r>
          </a:p>
          <a:p>
            <a:endParaRPr lang="fr-FR" b="1" dirty="0">
              <a:latin typeface="Candara" panose="020E05020303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Fort </a:t>
            </a:r>
            <a:r>
              <a:rPr lang="fr-FR" b="1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investissement </a:t>
            </a:r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 travail : « Vous aimez votre travail et vous ne comptez pas votre temps »</a:t>
            </a:r>
          </a:p>
          <a:p>
            <a:endParaRPr lang="fr-FR" dirty="0">
              <a:latin typeface="Candara" panose="020E05020303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Fort </a:t>
            </a:r>
            <a:r>
              <a:rPr lang="fr-FR" b="1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perfectionniste</a:t>
            </a:r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: « Vous voulez que les choses soient toujours bien faites ».</a:t>
            </a:r>
          </a:p>
          <a:p>
            <a:endParaRPr lang="fr-FR" dirty="0">
              <a:latin typeface="Candara" panose="020E05020303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Forte </a:t>
            </a:r>
            <a:r>
              <a:rPr lang="fr-FR" b="1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engagement</a:t>
            </a:r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pour la valeur travail, le travail bien fait, le professionnalisme, la réussite professionnelle…</a:t>
            </a:r>
          </a:p>
          <a:p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214313" indent="-214313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Forte </a:t>
            </a:r>
            <a:r>
              <a:rPr lang="fr-FR" b="1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adhésion </a:t>
            </a:r>
            <a:r>
              <a:rPr lang="fr-FR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 l’entité entreprise : Très attaché à l’entreprise, « bon petit soldat », forte fierté (appartenance), sensibilité à l’image de l’entreprise, la renommée des dirigeants…</a:t>
            </a:r>
          </a:p>
        </p:txBody>
      </p:sp>
      <p:sp>
        <p:nvSpPr>
          <p:cNvPr id="2" name="Espace réservé du pied de page 8">
            <a:extLst>
              <a:ext uri="{FF2B5EF4-FFF2-40B4-BE49-F238E27FC236}">
                <a16:creationId xmlns:a16="http://schemas.microsoft.com/office/drawing/2014/main" id="{5F8E6CA1-79EA-9D20-2A48-97F941435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70419"/>
            <a:ext cx="9144000" cy="365125"/>
          </a:xfrm>
        </p:spPr>
        <p:txBody>
          <a:bodyPr/>
          <a:lstStyle/>
          <a:p>
            <a:r>
              <a:rPr lang="fr-FR" dirty="0" err="1"/>
              <a:t>Préventical</a:t>
            </a:r>
            <a:r>
              <a:rPr lang="fr-FR" dirty="0"/>
              <a:t> 2023 / Prévenir coûte moins cher que guérir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920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A29F0DE-D01C-4ECD-86D9-8E3BB207B0D4}"/>
              </a:ext>
            </a:extLst>
          </p:cNvPr>
          <p:cNvSpPr/>
          <p:nvPr/>
        </p:nvSpPr>
        <p:spPr>
          <a:xfrm>
            <a:off x="345468" y="873629"/>
            <a:ext cx="84530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Candara" panose="020E0502030303020204" pitchFamily="34" charset="0"/>
              </a:rPr>
              <a:t>La surchauffe</a:t>
            </a:r>
          </a:p>
          <a:p>
            <a:endParaRPr lang="fr-FR" b="1" dirty="0">
              <a:latin typeface="Candara" panose="020E0502030303020204" pitchFamily="34" charset="0"/>
            </a:endParaRPr>
          </a:p>
          <a:p>
            <a:pPr marL="257175" indent="-257175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</a:rPr>
              <a:t>Manque d’effectif, de </a:t>
            </a:r>
            <a:r>
              <a:rPr lang="fr-FR" b="1" dirty="0">
                <a:latin typeface="Candara" panose="020E0502030303020204" pitchFamily="34" charset="0"/>
              </a:rPr>
              <a:t>moyens</a:t>
            </a:r>
            <a:r>
              <a:rPr lang="fr-FR" dirty="0">
                <a:latin typeface="Candara" panose="020E0502030303020204" pitchFamily="34" charset="0"/>
              </a:rPr>
              <a:t> et de temps pour faire le travail, mais l’on fait avec.</a:t>
            </a:r>
          </a:p>
          <a:p>
            <a:endParaRPr lang="fr-FR" dirty="0">
              <a:latin typeface="Candara" panose="020E0502030303020204" pitchFamily="34" charset="0"/>
            </a:endParaRPr>
          </a:p>
          <a:p>
            <a:pPr marL="257175" indent="-257175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</a:rPr>
              <a:t>De plus en plus de</a:t>
            </a:r>
            <a:r>
              <a:rPr lang="fr-FR" b="1" dirty="0">
                <a:latin typeface="Candara" panose="020E0502030303020204" pitchFamily="34" charset="0"/>
              </a:rPr>
              <a:t> difficultés </a:t>
            </a:r>
            <a:r>
              <a:rPr lang="fr-FR" dirty="0">
                <a:latin typeface="Candara" panose="020E0502030303020204" pitchFamily="34" charset="0"/>
              </a:rPr>
              <a:t>pour accomplir tout votre travail (interruptions de tâches, lenteur, lourdeur des procédures, freins au bon fonctionnement…)</a:t>
            </a:r>
          </a:p>
          <a:p>
            <a:endParaRPr lang="fr-FR" dirty="0">
              <a:latin typeface="Candara" panose="020E0502030303020204" pitchFamily="34" charset="0"/>
            </a:endParaRPr>
          </a:p>
          <a:p>
            <a:pPr marL="257175" indent="-257175">
              <a:buFont typeface="Wingdings" panose="05000000000000000000" pitchFamily="2" charset="2"/>
              <a:buChar char="q"/>
            </a:pPr>
            <a:r>
              <a:rPr lang="fr-FR" b="1" dirty="0">
                <a:latin typeface="Candara" panose="020E0502030303020204" pitchFamily="34" charset="0"/>
              </a:rPr>
              <a:t>Anxiété</a:t>
            </a:r>
            <a:r>
              <a:rPr lang="fr-FR" dirty="0">
                <a:latin typeface="Candara" panose="020E0502030303020204" pitchFamily="34" charset="0"/>
              </a:rPr>
              <a:t> liée au fait de ne pas être à jour, en sachant que ce qui n’a pas été fait aujourd’hui va se rajouter à la charge de demain</a:t>
            </a:r>
          </a:p>
          <a:p>
            <a:endParaRPr lang="fr-FR" dirty="0">
              <a:latin typeface="Candara" panose="020E0502030303020204" pitchFamily="34" charset="0"/>
            </a:endParaRPr>
          </a:p>
          <a:p>
            <a:pPr marL="257175" indent="-257175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</a:rPr>
              <a:t>Trouble du </a:t>
            </a:r>
            <a:r>
              <a:rPr lang="fr-FR" b="1" dirty="0">
                <a:latin typeface="Candara" panose="020E0502030303020204" pitchFamily="34" charset="0"/>
              </a:rPr>
              <a:t>sommeil</a:t>
            </a:r>
            <a:r>
              <a:rPr lang="fr-FR" dirty="0">
                <a:latin typeface="Candara" panose="020E0502030303020204" pitchFamily="34" charset="0"/>
              </a:rPr>
              <a:t> (endormissement, fractionné, réveil précoce…)</a:t>
            </a:r>
          </a:p>
          <a:p>
            <a:endParaRPr lang="fr-FR" dirty="0">
              <a:latin typeface="Candara" panose="020E0502030303020204" pitchFamily="34" charset="0"/>
            </a:endParaRPr>
          </a:p>
          <a:p>
            <a:pPr marL="257175" indent="-257175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</a:rPr>
              <a:t>Fatalisme des managers exprimant leur </a:t>
            </a:r>
            <a:r>
              <a:rPr lang="fr-FR" b="1" dirty="0">
                <a:latin typeface="Candara" panose="020E0502030303020204" pitchFamily="34" charset="0"/>
              </a:rPr>
              <a:t>impuissance</a:t>
            </a:r>
            <a:r>
              <a:rPr lang="fr-FR" dirty="0">
                <a:latin typeface="Candara" panose="020E0502030303020204" pitchFamily="34" charset="0"/>
              </a:rPr>
              <a:t> à améliorer la situation	</a:t>
            </a:r>
          </a:p>
          <a:p>
            <a:endParaRPr lang="fr-FR" dirty="0">
              <a:latin typeface="Candara" panose="020E0502030303020204" pitchFamily="34" charset="0"/>
            </a:endParaRPr>
          </a:p>
          <a:p>
            <a:pPr marL="257175" indent="-257175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</a:rPr>
              <a:t>Voir </a:t>
            </a:r>
            <a:r>
              <a:rPr lang="fr-FR" b="1" dirty="0">
                <a:latin typeface="Candara" panose="020E0502030303020204" pitchFamily="34" charset="0"/>
              </a:rPr>
              <a:t>remise en question </a:t>
            </a:r>
            <a:r>
              <a:rPr lang="fr-FR" dirty="0">
                <a:latin typeface="Candara" panose="020E0502030303020204" pitchFamily="34" charset="0"/>
              </a:rPr>
              <a:t>(sans analyse) du salarié qui s’organise mal </a:t>
            </a:r>
          </a:p>
          <a:p>
            <a:endParaRPr lang="fr-FR" dirty="0">
              <a:latin typeface="Candara" panose="020E0502030303020204" pitchFamily="34" charset="0"/>
            </a:endParaRPr>
          </a:p>
          <a:p>
            <a:pPr marL="257175" indent="-257175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</a:rPr>
              <a:t>Sentiment de ne </a:t>
            </a:r>
            <a:r>
              <a:rPr lang="fr-FR" b="1" dirty="0">
                <a:latin typeface="Candara" panose="020E0502030303020204" pitchFamily="34" charset="0"/>
              </a:rPr>
              <a:t>pas être à la hauteur </a:t>
            </a:r>
            <a:r>
              <a:rPr lang="fr-FR" dirty="0">
                <a:latin typeface="Candara" panose="020E0502030303020204" pitchFamily="34" charset="0"/>
              </a:rPr>
              <a:t>des attendus</a:t>
            </a:r>
          </a:p>
          <a:p>
            <a:endParaRPr lang="fr-FR" dirty="0">
              <a:latin typeface="Candara" panose="020E0502030303020204" pitchFamily="34" charset="0"/>
            </a:endParaRPr>
          </a:p>
          <a:p>
            <a:pPr marL="257175" indent="-257175">
              <a:buFont typeface="Wingdings" panose="05000000000000000000" pitchFamily="2" charset="2"/>
              <a:buChar char="q"/>
            </a:pPr>
            <a:r>
              <a:rPr lang="fr-FR" b="1" dirty="0">
                <a:latin typeface="Candara" panose="020E0502030303020204" pitchFamily="34" charset="0"/>
              </a:rPr>
              <a:t>Sur adaptation </a:t>
            </a:r>
            <a:r>
              <a:rPr lang="fr-FR" dirty="0">
                <a:latin typeface="Candara" panose="020E0502030303020204" pitchFamily="34" charset="0"/>
              </a:rPr>
              <a:t>en s’impliquant encore plus </a:t>
            </a:r>
          </a:p>
        </p:txBody>
      </p:sp>
      <p:sp>
        <p:nvSpPr>
          <p:cNvPr id="2" name="Espace réservé du pied de page 8">
            <a:extLst>
              <a:ext uri="{FF2B5EF4-FFF2-40B4-BE49-F238E27FC236}">
                <a16:creationId xmlns:a16="http://schemas.microsoft.com/office/drawing/2014/main" id="{86477A75-C0A9-C534-7B99-0951A82AA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9144000" cy="365125"/>
          </a:xfrm>
        </p:spPr>
        <p:txBody>
          <a:bodyPr/>
          <a:lstStyle/>
          <a:p>
            <a:r>
              <a:rPr lang="fr-FR" dirty="0" err="1"/>
              <a:t>Préventical</a:t>
            </a:r>
            <a:r>
              <a:rPr lang="fr-FR" dirty="0"/>
              <a:t> 2023 / Prévenir coûte moins cher que guérir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56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6E84B14-5DD0-43D5-AD27-BAA3EF868482}"/>
              </a:ext>
            </a:extLst>
          </p:cNvPr>
          <p:cNvSpPr/>
          <p:nvPr/>
        </p:nvSpPr>
        <p:spPr>
          <a:xfrm>
            <a:off x="357027" y="958073"/>
            <a:ext cx="842994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 stress chronique</a:t>
            </a:r>
          </a:p>
          <a:p>
            <a:pPr algn="just"/>
            <a:endParaRPr lang="fr-NC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Perte des capacités d’attention et de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concentration </a:t>
            </a:r>
          </a:p>
          <a:p>
            <a:pPr algn="just"/>
            <a:endParaRPr lang="fr-NC" b="1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Perte de temps 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: il vous faut plus de temps pour tout faire</a:t>
            </a:r>
          </a:p>
          <a:p>
            <a:pPr algn="just"/>
            <a:endParaRPr lang="fr-NC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Des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symptômes physiques 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: mal à la tête, à la nuque, boule de muscles endoloris et de tensions, mal aux yeux, au dos… </a:t>
            </a:r>
          </a:p>
          <a:p>
            <a:pPr algn="just"/>
            <a:endParaRPr lang="fr-NC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Saturation : tout commence à vous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agacer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, le manager qui vous demande de faire des choses en plus, vos collègues qui ne vont pas assez vite et qui bloquent votre travail, les clients trop exigeants… </a:t>
            </a:r>
          </a:p>
          <a:p>
            <a:pPr algn="just"/>
            <a:endParaRPr lang="fr-NC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Augmentation de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l’irritabilité </a:t>
            </a:r>
          </a:p>
          <a:p>
            <a:pPr algn="just"/>
            <a:endParaRPr lang="fr-NC" b="1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Crises de larme</a:t>
            </a:r>
          </a:p>
          <a:p>
            <a:pPr algn="just"/>
            <a:endParaRPr lang="fr-NC" b="1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Difficultés systématiques à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s’endormir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 du fait de la charge mentale</a:t>
            </a:r>
            <a:endParaRPr lang="fr-NC" dirty="0"/>
          </a:p>
        </p:txBody>
      </p:sp>
      <p:sp>
        <p:nvSpPr>
          <p:cNvPr id="2" name="Espace réservé du pied de page 8">
            <a:extLst>
              <a:ext uri="{FF2B5EF4-FFF2-40B4-BE49-F238E27FC236}">
                <a16:creationId xmlns:a16="http://schemas.microsoft.com/office/drawing/2014/main" id="{96082124-90E2-29B0-1426-DBF9FC838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70419"/>
            <a:ext cx="9144000" cy="365125"/>
          </a:xfrm>
        </p:spPr>
        <p:txBody>
          <a:bodyPr/>
          <a:lstStyle/>
          <a:p>
            <a:r>
              <a:rPr lang="fr-FR" dirty="0" err="1"/>
              <a:t>Préventical</a:t>
            </a:r>
            <a:r>
              <a:rPr lang="fr-FR" dirty="0"/>
              <a:t> 2023 / Prévenir coûte moins cher que guérir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395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E6A04CC-5DFF-4BB0-8AF9-17088B1924A5}"/>
              </a:ext>
            </a:extLst>
          </p:cNvPr>
          <p:cNvSpPr/>
          <p:nvPr/>
        </p:nvSpPr>
        <p:spPr>
          <a:xfrm>
            <a:off x="470043" y="934938"/>
            <a:ext cx="839141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désocialisation</a:t>
            </a:r>
          </a:p>
          <a:p>
            <a:pPr algn="just"/>
            <a:endParaRPr lang="fr-NC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Isolement 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: Vous n’allez plus prendre de café à la machine, ni déjeuner à la cafétéria, d’abord, ça vous fait perdre du temps et puis les écouter vous agace.</a:t>
            </a:r>
          </a:p>
          <a:p>
            <a:pPr algn="just"/>
            <a:endParaRPr lang="fr-NC" sz="1400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Perte d’envie 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: Vous n’avez plus envie de parler aux gens, même aux collègues que vous aimez bien</a:t>
            </a:r>
          </a:p>
          <a:p>
            <a:pPr algn="just"/>
            <a:endParaRPr lang="fr-NC" sz="1400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Déni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 : Un collègue est venu vous parler de votre état, vous lui avez dit de se mêler de ce qui le regarde, vous allez très bien</a:t>
            </a:r>
          </a:p>
          <a:p>
            <a:pPr algn="just"/>
            <a:endParaRPr lang="fr-NC" sz="1400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Centration sur le travail 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: Vous ne parlez plus que de votre travail à votre conjoint, à vos enfants, à vos amis</a:t>
            </a:r>
          </a:p>
          <a:p>
            <a:pPr algn="just"/>
            <a:endParaRPr lang="fr-NC" sz="1400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Ils s’en plaignent, bientôt vous ne leur parlez plus du tout de votre travail puisqu’ils n’ont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pas l’air de comprendre</a:t>
            </a:r>
          </a:p>
          <a:p>
            <a:pPr algn="just"/>
            <a:endParaRPr lang="fr-NC" sz="1400" b="1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Vous ne sortez plus car vous n’avez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plus l’énergie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endParaRPr lang="fr-NC" sz="1400" dirty="0"/>
          </a:p>
          <a:p>
            <a:pPr marL="214313" indent="-214313" algn="just">
              <a:buFont typeface="Wingdings" panose="05000000000000000000" pitchFamily="2" charset="2"/>
              <a:buChar char="q"/>
            </a:pP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Vous n’avez </a:t>
            </a:r>
            <a:r>
              <a:rPr lang="fr-FR" b="1" dirty="0">
                <a:latin typeface="Candara" panose="020E0502030303020204" pitchFamily="34" charset="0"/>
                <a:cs typeface="Calibri" panose="020F0502020204030204" pitchFamily="34" charset="0"/>
              </a:rPr>
              <a:t>plus le temps </a:t>
            </a:r>
            <a:r>
              <a:rPr lang="fr-FR" dirty="0">
                <a:latin typeface="Candara" panose="020E0502030303020204" pitchFamily="34" charset="0"/>
                <a:cs typeface="Calibri" panose="020F0502020204030204" pitchFamily="34" charset="0"/>
              </a:rPr>
              <a:t>d’aller vous ressourcer </a:t>
            </a:r>
            <a:endParaRPr lang="fr-NC" dirty="0"/>
          </a:p>
        </p:txBody>
      </p:sp>
      <p:sp>
        <p:nvSpPr>
          <p:cNvPr id="2" name="Espace réservé du pied de page 8">
            <a:extLst>
              <a:ext uri="{FF2B5EF4-FFF2-40B4-BE49-F238E27FC236}">
                <a16:creationId xmlns:a16="http://schemas.microsoft.com/office/drawing/2014/main" id="{38BBBF02-C925-CF75-50F2-ACCC09057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70419"/>
            <a:ext cx="9144000" cy="365125"/>
          </a:xfrm>
        </p:spPr>
        <p:txBody>
          <a:bodyPr/>
          <a:lstStyle/>
          <a:p>
            <a:r>
              <a:rPr lang="fr-FR" dirty="0" err="1"/>
              <a:t>Préventical</a:t>
            </a:r>
            <a:r>
              <a:rPr lang="fr-FR" dirty="0"/>
              <a:t> 2023 / Prévenir coûte moins cher que guérir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47724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536</TotalTime>
  <Words>1377</Words>
  <Application>Microsoft Office PowerPoint</Application>
  <PresentationFormat>Affichage à l'écran (4:3)</PresentationFormat>
  <Paragraphs>187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Candara</vt:lpstr>
      <vt:lpstr>Chalkduster</vt:lpstr>
      <vt:lpstr>Wingdings</vt:lpstr>
      <vt:lpstr>Wingdings 3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chicoteau</dc:creator>
  <cp:lastModifiedBy>Isa Menny</cp:lastModifiedBy>
  <cp:revision>92</cp:revision>
  <dcterms:created xsi:type="dcterms:W3CDTF">2019-11-22T10:14:44Z</dcterms:created>
  <dcterms:modified xsi:type="dcterms:W3CDTF">2023-04-18T02:09:24Z</dcterms:modified>
</cp:coreProperties>
</file>