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0" r:id="rId3"/>
    <p:sldId id="259" r:id="rId4"/>
    <p:sldId id="468" r:id="rId5"/>
    <p:sldId id="469" r:id="rId6"/>
    <p:sldId id="837" r:id="rId7"/>
    <p:sldId id="471" r:id="rId8"/>
    <p:sldId id="761" r:id="rId9"/>
    <p:sldId id="838" r:id="rId10"/>
    <p:sldId id="4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537"/>
    <a:srgbClr val="F11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75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17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6" d="100"/>
          <a:sy n="116" d="100"/>
        </p:scale>
        <p:origin x="412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4CB60C4-0F69-8546-BE84-8C1538858B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8061CA-6942-7648-8A3E-7511276DF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74515-6443-2B4D-8CA4-4A156EDE44A6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1874B8-31C9-9346-AAD8-454E579CC2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04692F-BAA0-D044-B1FD-F48B65A447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346D8-C7D7-8746-9C6F-F2B0B38F63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07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F431A-3618-4356-AA0C-382291E9DBCB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4D2EC-2777-4CC2-91C4-9860A1AB44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15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100" b="1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(les 9 principes généraux de prévention) 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Éviter les risques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Évaluer les risques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Combattre les risques à la source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Adapter le travail à l’homme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Tenir compte de l’état d’évolution de la technique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Remplacer ce qui est dangereux par ce qui ne l’est pas ou ce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qui l’est moins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Planifier la prévention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Prendre des mesures de protection collective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Donner les instructions appropriées aux travailleurs</a:t>
            </a:r>
          </a:p>
          <a:p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9 principes généraux de prévention sont inscrits dans le Code</a:t>
            </a:r>
          </a:p>
          <a:p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 travail (article L. 4121-2).</a:t>
            </a:r>
            <a:endParaRPr lang="fr-FR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A2710-92D7-4FFB-A5D0-56E7C68DF94B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22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100" b="1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(les 9 principes généraux de prévention) 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Éviter les risques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Évaluer les risques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Combattre les risques à la source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Adapter le travail à l’homme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Tenir compte de l’état d’évolution de la technique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Remplacer ce qui est dangereux par ce qui ne l’est pas ou ce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qui l’est moins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Planifier la prévention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Prendre des mesures de protection collective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Donner les instructions appropriées aux travailleurs</a:t>
            </a:r>
          </a:p>
          <a:p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9 principes généraux de prévention sont inscrits dans le Code</a:t>
            </a:r>
          </a:p>
          <a:p>
            <a:r>
              <a:rPr lang="fr-FR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 travail (article L. 4121-2).</a:t>
            </a:r>
            <a:endParaRPr lang="fr-FR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A2710-92D7-4FFB-A5D0-56E7C68DF94B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016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9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874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8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29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/>
              <a:t>CONTEXTE ISO 45001 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FR" noProof="0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115616" y="692696"/>
            <a:ext cx="6984776" cy="0"/>
          </a:xfrm>
          <a:prstGeom prst="line">
            <a:avLst/>
          </a:prstGeom>
          <a:ln w="19050">
            <a:solidFill>
              <a:srgbClr val="AF9D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15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874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0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8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874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6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8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874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0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5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0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https://www.medef.nc/sites/all/themes/medef/logo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085" y="6356351"/>
            <a:ext cx="4725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Préventical 2023 / Prévenir coûte moins que guérir</a:t>
            </a:r>
            <a:endParaRPr lang="fr-FR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  <p:pic>
        <p:nvPicPr>
          <p:cNvPr id="7" name="Image 6" descr="logoGPSST-final2.jpg">
            <a:extLst>
              <a:ext uri="{FF2B5EF4-FFF2-40B4-BE49-F238E27FC236}">
                <a16:creationId xmlns:a16="http://schemas.microsoft.com/office/drawing/2014/main" id="{0AB4F000-236F-DC77-2BCC-2478CC6937E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rcRect l="23759" t="3582" r="23912" b="28358"/>
          <a:stretch>
            <a:fillRect/>
          </a:stretch>
        </p:blipFill>
        <p:spPr>
          <a:xfrm>
            <a:off x="22163" y="-68297"/>
            <a:ext cx="877430" cy="874872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00016932-FABF-973B-53B7-5E423DF371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8" y="66285"/>
            <a:ext cx="2389599" cy="59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17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pr&#233;nom.nom@afnor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586CDF1E-DE46-A203-3E04-B6D99B207FD4}"/>
              </a:ext>
            </a:extLst>
          </p:cNvPr>
          <p:cNvGrpSpPr/>
          <p:nvPr/>
        </p:nvGrpSpPr>
        <p:grpSpPr>
          <a:xfrm>
            <a:off x="1098854" y="740339"/>
            <a:ext cx="7568999" cy="1651990"/>
            <a:chOff x="1043608" y="620688"/>
            <a:chExt cx="7568999" cy="1651990"/>
          </a:xfrm>
        </p:grpSpPr>
        <p:grpSp>
          <p:nvGrpSpPr>
            <p:cNvPr id="3" name="Groupe 8">
              <a:extLst>
                <a:ext uri="{FF2B5EF4-FFF2-40B4-BE49-F238E27FC236}">
                  <a16:creationId xmlns:a16="http://schemas.microsoft.com/office/drawing/2014/main" id="{E2DFB0E1-04CF-6500-6188-A75973D207CB}"/>
                </a:ext>
              </a:extLst>
            </p:cNvPr>
            <p:cNvGrpSpPr/>
            <p:nvPr/>
          </p:nvGrpSpPr>
          <p:grpSpPr>
            <a:xfrm>
              <a:off x="1043608" y="620688"/>
              <a:ext cx="7568999" cy="1294242"/>
              <a:chOff x="907636" y="621959"/>
              <a:chExt cx="7568999" cy="1294242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7A166060-12CF-CD62-1D18-6235B2488CF4}"/>
                  </a:ext>
                </a:extLst>
              </p:cNvPr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1540" b="67909"/>
              <a:stretch>
                <a:fillRect/>
              </a:stretch>
            </p:blipFill>
            <p:spPr>
              <a:xfrm>
                <a:off x="907636" y="621959"/>
                <a:ext cx="5551900" cy="1008112"/>
              </a:xfrm>
              <a:prstGeom prst="rect">
                <a:avLst/>
              </a:prstGeom>
              <a:extLst>
                <a:ext uri="{FAA26D3D-D897-4be2-8F04-BA451C77F1D7}">
                  <ma14:placeholderFlag xmlns="" xmlns:ma14="http://schemas.microsoft.com/office/mac/drawingml/2011/main"/>
                </a:ext>
              </a:extLst>
            </p:spPr>
          </p:pic>
          <p:grpSp>
            <p:nvGrpSpPr>
              <p:cNvPr id="6" name="Grouper 2">
                <a:extLst>
                  <a:ext uri="{FF2B5EF4-FFF2-40B4-BE49-F238E27FC236}">
                    <a16:creationId xmlns:a16="http://schemas.microsoft.com/office/drawing/2014/main" id="{CE47C501-4E72-97CC-CDE9-07F58FA2FEC0}"/>
                  </a:ext>
                </a:extLst>
              </p:cNvPr>
              <p:cNvGrpSpPr/>
              <p:nvPr/>
            </p:nvGrpSpPr>
            <p:grpSpPr>
              <a:xfrm rot="20222591">
                <a:off x="5308283" y="908089"/>
                <a:ext cx="3168352" cy="1008112"/>
                <a:chOff x="5364088" y="620688"/>
                <a:chExt cx="3168352" cy="1008112"/>
              </a:xfrm>
            </p:grpSpPr>
            <p:sp>
              <p:nvSpPr>
                <p:cNvPr id="7" name="ZoneTexte 6">
                  <a:extLst>
                    <a:ext uri="{FF2B5EF4-FFF2-40B4-BE49-F238E27FC236}">
                      <a16:creationId xmlns:a16="http://schemas.microsoft.com/office/drawing/2014/main" id="{970D72C4-B04F-FF11-1B96-1BBEC19DF59F}"/>
                    </a:ext>
                  </a:extLst>
                </p:cNvPr>
                <p:cNvSpPr txBox="1"/>
                <p:nvPr/>
              </p:nvSpPr>
              <p:spPr>
                <a:xfrm>
                  <a:off x="5580112" y="692696"/>
                  <a:ext cx="2952328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4400" dirty="0">
                      <a:solidFill>
                        <a:srgbClr val="FF0000"/>
                      </a:solidFill>
                      <a:latin typeface="Chalkduster"/>
                      <a:cs typeface="Chalkduster"/>
                    </a:rPr>
                    <a:t>2</a:t>
                  </a:r>
                  <a:r>
                    <a:rPr lang="fr-FR" sz="1000" dirty="0">
                      <a:solidFill>
                        <a:srgbClr val="FF0000"/>
                      </a:solidFill>
                      <a:latin typeface="Chalkduster"/>
                      <a:cs typeface="Chalkduster"/>
                    </a:rPr>
                    <a:t> </a:t>
                  </a:r>
                  <a:r>
                    <a:rPr lang="fr-FR" sz="4400" dirty="0">
                      <a:solidFill>
                        <a:srgbClr val="FF0000"/>
                      </a:solidFill>
                      <a:latin typeface="Chalkduster"/>
                      <a:cs typeface="Chalkduster"/>
                    </a:rPr>
                    <a:t>0</a:t>
                  </a:r>
                  <a:r>
                    <a:rPr lang="fr-FR" sz="1000" dirty="0">
                      <a:solidFill>
                        <a:srgbClr val="FF0000"/>
                      </a:solidFill>
                      <a:latin typeface="Chalkduster"/>
                      <a:cs typeface="Chalkduster"/>
                    </a:rPr>
                    <a:t> </a:t>
                  </a:r>
                  <a:r>
                    <a:rPr lang="fr-FR" sz="4400" dirty="0">
                      <a:solidFill>
                        <a:srgbClr val="FF0000"/>
                      </a:solidFill>
                      <a:latin typeface="Chalkduster"/>
                      <a:cs typeface="Chalkduster"/>
                    </a:rPr>
                    <a:t>23</a:t>
                  </a:r>
                </a:p>
              </p:txBody>
            </p:sp>
            <p:sp>
              <p:nvSpPr>
                <p:cNvPr id="8" name="Ellipse 7">
                  <a:extLst>
                    <a:ext uri="{FF2B5EF4-FFF2-40B4-BE49-F238E27FC236}">
                      <a16:creationId xmlns:a16="http://schemas.microsoft.com/office/drawing/2014/main" id="{53B89CB3-D85B-0792-090C-B2BAC9E964B4}"/>
                    </a:ext>
                  </a:extLst>
                </p:cNvPr>
                <p:cNvSpPr/>
                <p:nvPr/>
              </p:nvSpPr>
              <p:spPr>
                <a:xfrm>
                  <a:off x="5364088" y="620688"/>
                  <a:ext cx="2232248" cy="1008112"/>
                </a:xfrm>
                <a:prstGeom prst="ellipse">
                  <a:avLst/>
                </a:prstGeom>
                <a:noFill/>
                <a:ln w="76200" cmpd="tri">
                  <a:solidFill>
                    <a:srgbClr val="FC000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D635AAED-116E-E04D-4089-6BF8835A9601}"/>
                </a:ext>
              </a:extLst>
            </p:cNvPr>
            <p:cNvSpPr txBox="1"/>
            <p:nvPr/>
          </p:nvSpPr>
          <p:spPr>
            <a:xfrm>
              <a:off x="1252486" y="1749458"/>
              <a:ext cx="39675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baseline="30000" dirty="0">
                  <a:solidFill>
                    <a:srgbClr val="FC0006"/>
                  </a:solidFill>
                </a:rPr>
                <a:t>5ème</a:t>
              </a:r>
              <a:r>
                <a:rPr lang="fr-FR" sz="2800" b="1" dirty="0">
                  <a:solidFill>
                    <a:srgbClr val="FC0006"/>
                  </a:solidFill>
                </a:rPr>
                <a:t> édition</a:t>
              </a:r>
            </a:p>
          </p:txBody>
        </p:sp>
      </p:grp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92881BB-A35B-0277-30F0-59E4B394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74E6BB7D-541B-9071-E5A9-85DD55A08A8D}"/>
              </a:ext>
            </a:extLst>
          </p:cNvPr>
          <p:cNvSpPr txBox="1">
            <a:spLocks/>
          </p:cNvSpPr>
          <p:nvPr/>
        </p:nvSpPr>
        <p:spPr>
          <a:xfrm>
            <a:off x="628650" y="2754161"/>
            <a:ext cx="7762875" cy="2275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Système de management de la Santé et Sécurité au travail : </a:t>
            </a:r>
          </a:p>
          <a:p>
            <a:pPr algn="ctr"/>
            <a:endParaRPr lang="fr-FR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norme 45001 - 2018</a:t>
            </a:r>
            <a:br>
              <a:rPr lang="fr-FR" b="1" dirty="0">
                <a:solidFill>
                  <a:schemeClr val="accent1"/>
                </a:solidFill>
              </a:rPr>
            </a:b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1" name="Google Shape;84;p67">
            <a:extLst>
              <a:ext uri="{FF2B5EF4-FFF2-40B4-BE49-F238E27FC236}">
                <a16:creationId xmlns:a16="http://schemas.microsoft.com/office/drawing/2014/main" id="{ADB86270-080D-DF74-190D-D17F01EC39DE}"/>
              </a:ext>
            </a:extLst>
          </p:cNvPr>
          <p:cNvSpPr txBox="1">
            <a:spLocks/>
          </p:cNvSpPr>
          <p:nvPr/>
        </p:nvSpPr>
        <p:spPr>
          <a:xfrm>
            <a:off x="552485" y="5408535"/>
            <a:ext cx="3957602" cy="77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None/>
            </a:pPr>
            <a:endParaRPr lang="fr-FR" b="1"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60"/>
              </a:spcBef>
              <a:buSzPct val="100000"/>
              <a:buFont typeface="Arial" panose="020B0604020202020204" pitchFamily="34" charset="0"/>
              <a:buNone/>
            </a:pPr>
            <a:r>
              <a:rPr lang="fr-FR" sz="8000" b="1" dirty="0">
                <a:solidFill>
                  <a:schemeClr val="accent1"/>
                </a:solidFill>
              </a:rPr>
              <a:t>Elise Billiaux Consulting </a:t>
            </a:r>
          </a:p>
          <a:p>
            <a:pPr marL="0" indent="0">
              <a:lnSpc>
                <a:spcPct val="100000"/>
              </a:lnSpc>
              <a:spcBef>
                <a:spcPts val="160"/>
              </a:spcBef>
              <a:buSzPct val="100000"/>
              <a:buFont typeface="Arial" panose="020B0604020202020204" pitchFamily="34" charset="0"/>
              <a:buNone/>
            </a:pPr>
            <a:r>
              <a:rPr lang="fr-FR" sz="8000" b="1" dirty="0">
                <a:solidFill>
                  <a:schemeClr val="accent1"/>
                </a:solidFill>
              </a:rPr>
              <a:t>Conseil - Formation - Audit	</a:t>
            </a:r>
          </a:p>
          <a:p>
            <a:pPr marL="0" indent="0">
              <a:lnSpc>
                <a:spcPct val="100000"/>
              </a:lnSpc>
              <a:spcBef>
                <a:spcPts val="160"/>
              </a:spcBef>
              <a:buSzPct val="100000"/>
              <a:buFont typeface="Arial" panose="020B0604020202020204" pitchFamily="34" charset="0"/>
              <a:buNone/>
            </a:pPr>
            <a:r>
              <a:rPr lang="fr-FR" sz="8000" b="1" dirty="0">
                <a:solidFill>
                  <a:schemeClr val="accent1"/>
                </a:solidFill>
              </a:rPr>
              <a:t>Tél. : 92 90 20 </a:t>
            </a:r>
            <a:endParaRPr lang="fr-FR" sz="5600" b="1" dirty="0">
              <a:solidFill>
                <a:schemeClr val="accent1"/>
              </a:solidFill>
            </a:endParaRPr>
          </a:p>
        </p:txBody>
      </p:sp>
      <p:pic>
        <p:nvPicPr>
          <p:cNvPr id="12" name="Google Shape;85;p67">
            <a:extLst>
              <a:ext uri="{FF2B5EF4-FFF2-40B4-BE49-F238E27FC236}">
                <a16:creationId xmlns:a16="http://schemas.microsoft.com/office/drawing/2014/main" id="{C9626237-CB64-E57E-1032-F0FAF10544A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69299" y="5451064"/>
            <a:ext cx="1815446" cy="8780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9038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FB0E1CD-E5F7-946D-1557-E9E871E4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1D313175-920D-412C-A9AF-549213A6BD73}"/>
              </a:ext>
            </a:extLst>
          </p:cNvPr>
          <p:cNvSpPr txBox="1">
            <a:spLocks/>
          </p:cNvSpPr>
          <p:nvPr/>
        </p:nvSpPr>
        <p:spPr>
          <a:xfrm>
            <a:off x="209550" y="1397197"/>
            <a:ext cx="9144000" cy="86294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/>
              <a:t>MERCI DE VOTRE ATTENTION …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344A730-4941-A980-648F-8254BA02B271}"/>
              </a:ext>
            </a:extLst>
          </p:cNvPr>
          <p:cNvSpPr txBox="1"/>
          <p:nvPr/>
        </p:nvSpPr>
        <p:spPr>
          <a:xfrm>
            <a:off x="3636409" y="3978129"/>
            <a:ext cx="5040560" cy="188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>
                <a:solidFill>
                  <a:srgbClr val="009999"/>
                </a:solidFill>
                <a:latin typeface="Arial Black" pitchFamily="34" charset="0"/>
                <a:ea typeface="+mj-ea"/>
                <a:cs typeface="Arial" pitchFamily="34" charset="0"/>
              </a:rPr>
              <a:t>Contact</a:t>
            </a:r>
          </a:p>
          <a:p>
            <a:pPr algn="ctr">
              <a:lnSpc>
                <a:spcPct val="150000"/>
              </a:lnSpc>
            </a:pPr>
            <a:endParaRPr lang="fr-FR" sz="2800" b="1" dirty="0">
              <a:solidFill>
                <a:srgbClr val="009999"/>
              </a:solidFill>
              <a:latin typeface="Arial Black" pitchFamily="34" charset="0"/>
              <a:ea typeface="+mj-ea"/>
              <a:cs typeface="Arial" pitchFamily="34" charset="0"/>
              <a:hlinkClick r:id="rId2"/>
            </a:endParaRPr>
          </a:p>
          <a:p>
            <a:pPr algn="ctr">
              <a:lnSpc>
                <a:spcPct val="150000"/>
              </a:lnSpc>
            </a:pPr>
            <a:r>
              <a:rPr lang="fr-FR" sz="2400" b="1" dirty="0">
                <a:solidFill>
                  <a:srgbClr val="009999"/>
                </a:solidFill>
                <a:latin typeface="Arial Black" pitchFamily="34" charset="0"/>
                <a:ea typeface="+mj-ea"/>
                <a:cs typeface="Arial" pitchFamily="34" charset="0"/>
              </a:rPr>
              <a:t>ebconsultingnc@gmail.com</a:t>
            </a:r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1A41C33B-3938-5844-0DE6-7BF24FD4A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4073" y="4730071"/>
            <a:ext cx="632882" cy="47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211AC6A-9A2F-2F9F-99AC-C606B8E996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25" y="2884486"/>
            <a:ext cx="2252442" cy="19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7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4FEEAF41-CCC7-FEFE-925E-A2E3691A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9032" y="6374046"/>
            <a:ext cx="4725865" cy="365125"/>
          </a:xfrm>
        </p:spPr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9618520-B4B0-7DEC-5094-4CBD3C16436E}"/>
              </a:ext>
            </a:extLst>
          </p:cNvPr>
          <p:cNvSpPr txBox="1"/>
          <p:nvPr/>
        </p:nvSpPr>
        <p:spPr>
          <a:xfrm>
            <a:off x="328613" y="850879"/>
            <a:ext cx="8486774" cy="5442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 lvl="1" indent="-342900" fontAlgn="base">
              <a:buFont typeface="Wingdings" panose="05000000000000000000" pitchFamily="2" charset="2"/>
              <a:buChar char="Ø"/>
              <a:defRPr/>
            </a:pPr>
            <a:endParaRPr lang="fr-FR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19050" lvl="1" fontAlgn="base">
              <a:defRPr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Elise Billiaux : </a:t>
            </a:r>
          </a:p>
          <a:p>
            <a:pPr marL="19050" lvl="1" fontAlgn="base"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lvl="1" indent="-342900" fontAlgn="base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Gérante de la société EB Consulting</a:t>
            </a:r>
          </a:p>
          <a:p>
            <a:pPr marL="361950" lvl="1" indent="-342900" fontAlgn="base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Consultante, auditrice et formatrice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Systèmes de Management </a:t>
            </a:r>
            <a:r>
              <a:rPr lang="fr-FR" sz="1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Santé&amp;Sécurité</a:t>
            </a: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 travail,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Qualité, </a:t>
            </a:r>
            <a:r>
              <a:rPr lang="fr-FR" sz="18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Hygiène&amp;Sécurité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alimentaire, et Environnement</a:t>
            </a:r>
          </a:p>
          <a:p>
            <a:pPr marL="361950" lvl="1" indent="-342900" fontAlgn="base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Auditrice pour le compte d’organismes de certification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les référentiels ISO 9001, 14001 et 45001</a:t>
            </a:r>
          </a:p>
          <a:p>
            <a:pPr marL="361950" lvl="1" indent="-342900" fontAlgn="base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DPO et consultante sur le Règlement Général de la Protection des Données (RGPD)</a:t>
            </a:r>
            <a:endParaRPr lang="fr-FR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lvl="1" indent="-342900" fontAlgn="base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de  30 ans d’expérience dans les systèmes de management et l’organisation d’entreprise </a:t>
            </a:r>
          </a:p>
          <a:p>
            <a:pPr marL="361950" lvl="1" indent="-342900" fontAlgn="base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Formatrice pour adultes n°2019/0287 auprès de la DFPC</a:t>
            </a:r>
          </a:p>
        </p:txBody>
      </p:sp>
    </p:spTree>
    <p:extLst>
      <p:ext uri="{BB962C8B-B14F-4D97-AF65-F5344CB8AC3E}">
        <p14:creationId xmlns:p14="http://schemas.microsoft.com/office/powerpoint/2010/main" val="208561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A611BF35-6500-0E14-2F94-F61B3FD8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2501" y="6356350"/>
            <a:ext cx="4725865" cy="365125"/>
          </a:xfrm>
        </p:spPr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3" name="Espace réservé du contenu 5">
            <a:extLst>
              <a:ext uri="{FF2B5EF4-FFF2-40B4-BE49-F238E27FC236}">
                <a16:creationId xmlns:a16="http://schemas.microsoft.com/office/drawing/2014/main" id="{64EE23C4-FE78-DFFD-BB28-539A73FB4FDB}"/>
              </a:ext>
            </a:extLst>
          </p:cNvPr>
          <p:cNvSpPr txBox="1">
            <a:spLocks/>
          </p:cNvSpPr>
          <p:nvPr/>
        </p:nvSpPr>
        <p:spPr>
          <a:xfrm>
            <a:off x="180975" y="649435"/>
            <a:ext cx="5981701" cy="51103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000" b="1" i="0" kern="1200" cap="all" baseline="0">
                <a:solidFill>
                  <a:srgbClr val="AF9D8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16000" indent="-216000" algn="l" defTabSz="914400" rtl="0" eaLnBrk="1" latinLnBrk="0" hangingPunct="1">
              <a:spcBef>
                <a:spcPts val="1200"/>
              </a:spcBef>
              <a:buClr>
                <a:srgbClr val="009999"/>
              </a:buClr>
              <a:buFont typeface="Arial Black" pitchFamily="34" charset="0"/>
              <a:buChar char="I"/>
              <a:defRPr sz="1800" b="1" kern="1200">
                <a:solidFill>
                  <a:srgbClr val="00999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76000" indent="-144000" algn="l" defTabSz="9144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600" b="0" kern="1200">
                <a:solidFill>
                  <a:srgbClr val="3C3C3C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80000" indent="-228600" algn="l" defTabSz="9144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400" b="0" i="0" kern="1200">
                <a:solidFill>
                  <a:srgbClr val="009999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914400" rtl="0" eaLnBrk="1" latinLnBrk="0" hangingPunct="1">
              <a:spcBef>
                <a:spcPts val="600"/>
              </a:spcBef>
              <a:buFontTx/>
              <a:buNone/>
              <a:defRPr sz="1400" kern="1200">
                <a:solidFill>
                  <a:srgbClr val="3C3C3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SzPct val="120000"/>
              <a:buNone/>
              <a:defRPr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  <a:cs typeface="ＭＳ Ｐゴシック" pitchFamily="-111" charset="-128"/>
              </a:rPr>
              <a:t>Qu’est ce que la norme ISO 45001 ?</a:t>
            </a:r>
          </a:p>
          <a:p>
            <a:pPr lvl="1">
              <a:buSzPct val="120000"/>
              <a:defRPr/>
            </a:pPr>
            <a:endParaRPr lang="fr-FR" sz="2000" dirty="0">
              <a:solidFill>
                <a:schemeClr val="accent1">
                  <a:lumMod val="50000"/>
                </a:schemeClr>
              </a:solidFill>
              <a:cs typeface="ＭＳ Ｐゴシック" pitchFamily="-111" charset="-128"/>
            </a:endParaRPr>
          </a:p>
          <a:p>
            <a:pPr lvl="1">
              <a:spcBef>
                <a:spcPts val="0"/>
              </a:spcBef>
              <a:buSzPct val="120000"/>
              <a:defRPr/>
            </a:pPr>
            <a:r>
              <a:rPr lang="fr-FR" sz="1700" dirty="0">
                <a:solidFill>
                  <a:schemeClr val="accent1">
                    <a:lumMod val="50000"/>
                  </a:schemeClr>
                </a:solidFill>
                <a:cs typeface="ＭＳ Ｐゴシック" pitchFamily="-111" charset="-128"/>
              </a:rPr>
              <a:t>Un référentiel international </a:t>
            </a:r>
            <a:r>
              <a:rPr lang="fr-FR" sz="1700" b="0" dirty="0">
                <a:solidFill>
                  <a:schemeClr val="tx1"/>
                </a:solidFill>
                <a:cs typeface="ＭＳ Ｐゴシック" pitchFamily="-111" charset="-128"/>
              </a:rPr>
              <a:t>contenant </a:t>
            </a:r>
            <a:r>
              <a:rPr lang="fr-FR" sz="1700" dirty="0">
                <a:solidFill>
                  <a:schemeClr val="accent1">
                    <a:lumMod val="50000"/>
                  </a:schemeClr>
                </a:solidFill>
                <a:cs typeface="ＭＳ Ｐゴシック" pitchFamily="-111" charset="-128"/>
              </a:rPr>
              <a:t>des exigences </a:t>
            </a:r>
            <a:r>
              <a:rPr lang="fr-FR" sz="1700" b="0" dirty="0">
                <a:solidFill>
                  <a:schemeClr val="tx1"/>
                </a:solidFill>
                <a:cs typeface="ＭＳ Ｐゴシック" pitchFamily="-111" charset="-128"/>
              </a:rPr>
              <a:t>en matières de systèmes de management de </a:t>
            </a:r>
            <a:r>
              <a:rPr lang="fr-FR" sz="1700" b="0" u="sng" dirty="0">
                <a:solidFill>
                  <a:schemeClr val="tx1"/>
                </a:solidFill>
                <a:cs typeface="ＭＳ Ｐゴシック" pitchFamily="-111" charset="-128"/>
              </a:rPr>
              <a:t>santé et sécurité </a:t>
            </a:r>
            <a:r>
              <a:rPr lang="fr-FR" sz="1700" b="0" dirty="0">
                <a:solidFill>
                  <a:schemeClr val="tx1"/>
                </a:solidFill>
                <a:cs typeface="ＭＳ Ｐゴシック" pitchFamily="-111" charset="-128"/>
              </a:rPr>
              <a:t>au travail.</a:t>
            </a:r>
            <a:br>
              <a:rPr lang="fr-FR" sz="1700" b="0" dirty="0">
                <a:solidFill>
                  <a:schemeClr val="tx1"/>
                </a:solidFill>
                <a:cs typeface="ＭＳ Ｐゴシック" pitchFamily="-111" charset="-128"/>
              </a:rPr>
            </a:br>
            <a:endParaRPr lang="fr-FR" sz="1700" b="0" dirty="0">
              <a:solidFill>
                <a:schemeClr val="tx1"/>
              </a:solidFill>
              <a:cs typeface="ＭＳ Ｐゴシック" pitchFamily="-111" charset="-128"/>
            </a:endParaRPr>
          </a:p>
          <a:p>
            <a:pPr lvl="1">
              <a:spcBef>
                <a:spcPts val="600"/>
              </a:spcBef>
              <a:buSzPct val="120000"/>
              <a:defRPr/>
            </a:pPr>
            <a:r>
              <a:rPr lang="fr-FR" sz="1700" b="0" dirty="0">
                <a:solidFill>
                  <a:schemeClr val="tx1"/>
                </a:solidFill>
                <a:cs typeface="ＭＳ Ｐゴシック" pitchFamily="-111" charset="-128"/>
              </a:rPr>
              <a:t>Des lignes directrices pour l'utilisation de la norme (</a:t>
            </a:r>
            <a:r>
              <a:rPr lang="fr-FR" sz="1700" dirty="0">
                <a:solidFill>
                  <a:schemeClr val="accent1">
                    <a:lumMod val="50000"/>
                  </a:schemeClr>
                </a:solidFill>
                <a:cs typeface="ＭＳ Ｐゴシック" pitchFamily="-111" charset="-128"/>
              </a:rPr>
              <a:t>annexe).</a:t>
            </a:r>
            <a:br>
              <a:rPr lang="fr-FR" sz="1700" dirty="0">
                <a:solidFill>
                  <a:schemeClr val="accent1">
                    <a:lumMod val="50000"/>
                  </a:schemeClr>
                </a:solidFill>
                <a:cs typeface="ＭＳ Ｐゴシック" pitchFamily="-111" charset="-128"/>
              </a:rPr>
            </a:br>
            <a:endParaRPr lang="fr-FR" sz="1700" dirty="0">
              <a:solidFill>
                <a:schemeClr val="accent1">
                  <a:lumMod val="50000"/>
                </a:schemeClr>
              </a:solidFill>
              <a:cs typeface="ＭＳ Ｐゴシック" pitchFamily="-111" charset="-128"/>
            </a:endParaRPr>
          </a:p>
          <a:p>
            <a:pPr lvl="1">
              <a:spcBef>
                <a:spcPts val="600"/>
              </a:spcBef>
              <a:buSzPct val="120000"/>
              <a:defRPr/>
            </a:pPr>
            <a:r>
              <a:rPr lang="fr-FR" sz="1700" dirty="0">
                <a:solidFill>
                  <a:schemeClr val="accent1">
                    <a:lumMod val="50000"/>
                  </a:schemeClr>
                </a:solidFill>
                <a:cs typeface="ＭＳ Ｐゴシック" pitchFamily="-111" charset="-128"/>
              </a:rPr>
              <a:t>Structure commune adoptée </a:t>
            </a:r>
            <a:r>
              <a:rPr lang="fr-FR" sz="1700" b="0" dirty="0">
                <a:solidFill>
                  <a:schemeClr val="tx1"/>
                </a:solidFill>
                <a:cs typeface="ＭＳ Ｐゴシック" pitchFamily="-111" charset="-128"/>
              </a:rPr>
              <a:t>pour les normes de systèmes de management telles que l’ISO 9001 et l’ISO 14001 de 2015 : </a:t>
            </a:r>
            <a:r>
              <a:rPr lang="fr-FR" sz="1700" dirty="0"/>
              <a:t> </a:t>
            </a:r>
            <a:r>
              <a:rPr lang="fr-FR" sz="1700" dirty="0">
                <a:solidFill>
                  <a:schemeClr val="accent1">
                    <a:lumMod val="50000"/>
                  </a:schemeClr>
                </a:solidFill>
                <a:cs typeface="ＭＳ Ｐゴシック" pitchFamily="-111" charset="-128"/>
              </a:rPr>
              <a:t>le responsable SST parle un langage commun avec les responsables qualité et environnement ! </a:t>
            </a:r>
            <a:br>
              <a:rPr lang="fr-FR" sz="1700" dirty="0">
                <a:solidFill>
                  <a:schemeClr val="accent1">
                    <a:lumMod val="50000"/>
                  </a:schemeClr>
                </a:solidFill>
                <a:cs typeface="ＭＳ Ｐゴシック" pitchFamily="-111" charset="-128"/>
              </a:rPr>
            </a:br>
            <a:endParaRPr lang="fr-FR" sz="1700" dirty="0">
              <a:solidFill>
                <a:schemeClr val="accent1">
                  <a:lumMod val="50000"/>
                </a:schemeClr>
              </a:solidFill>
              <a:cs typeface="ＭＳ Ｐゴシック" pitchFamily="-111" charset="-128"/>
            </a:endParaRPr>
          </a:p>
          <a:p>
            <a:pPr lvl="1">
              <a:spcBef>
                <a:spcPts val="600"/>
              </a:spcBef>
              <a:buSzPct val="120000"/>
              <a:defRPr/>
            </a:pPr>
            <a:r>
              <a:rPr lang="fr-FR" sz="1700" b="0" dirty="0">
                <a:solidFill>
                  <a:schemeClr val="tx1"/>
                </a:solidFill>
                <a:cs typeface="ＭＳ Ｐゴシック" pitchFamily="-111" charset="-128"/>
              </a:rPr>
              <a:t>La norme ISO 45001 est </a:t>
            </a:r>
            <a:r>
              <a:rPr lang="fr-FR" sz="1700" dirty="0">
                <a:solidFill>
                  <a:schemeClr val="accent1">
                    <a:lumMod val="50000"/>
                  </a:schemeClr>
                </a:solidFill>
                <a:cs typeface="ＭＳ Ｐゴシック" pitchFamily="-111" charset="-128"/>
              </a:rPr>
              <a:t>une norme « certifiable ».</a:t>
            </a:r>
            <a:br>
              <a:rPr lang="fr-FR" sz="1700" dirty="0">
                <a:solidFill>
                  <a:schemeClr val="accent1">
                    <a:lumMod val="50000"/>
                  </a:schemeClr>
                </a:solidFill>
                <a:cs typeface="ＭＳ Ｐゴシック" pitchFamily="-111" charset="-128"/>
              </a:rPr>
            </a:br>
            <a:endParaRPr lang="fr-FR" sz="1700" dirty="0">
              <a:solidFill>
                <a:schemeClr val="accent1">
                  <a:lumMod val="50000"/>
                </a:schemeClr>
              </a:solidFill>
              <a:cs typeface="ＭＳ Ｐゴシック" pitchFamily="-111" charset="-128"/>
            </a:endParaRPr>
          </a:p>
          <a:p>
            <a:pPr lvl="1">
              <a:spcBef>
                <a:spcPts val="600"/>
              </a:spcBef>
              <a:buSzPct val="120000"/>
              <a:defRPr/>
            </a:pPr>
            <a:r>
              <a:rPr lang="fr-FR" sz="1700" b="0" dirty="0">
                <a:solidFill>
                  <a:schemeClr val="tx1"/>
                </a:solidFill>
              </a:rPr>
              <a:t>La norme ISO 45001 </a:t>
            </a:r>
            <a:r>
              <a:rPr lang="fr-FR" sz="1700" dirty="0">
                <a:solidFill>
                  <a:schemeClr val="accent1">
                    <a:lumMod val="50000"/>
                  </a:schemeClr>
                </a:solidFill>
                <a:cs typeface="ＭＳ Ｐゴシック" pitchFamily="-111" charset="-128"/>
              </a:rPr>
              <a:t>a remplacé la norme OHSAS 18001 en mars 2021.</a:t>
            </a:r>
            <a:endParaRPr lang="fr-FR" sz="1700" b="0" i="1" dirty="0">
              <a:solidFill>
                <a:schemeClr val="accent1">
                  <a:lumMod val="50000"/>
                </a:schemeClr>
              </a:solidFill>
              <a:cs typeface="ＭＳ Ｐゴシック" pitchFamily="-111" charset="-128"/>
              <a:sym typeface="Wingdings" panose="05000000000000000000" pitchFamily="2" charset="2"/>
            </a:endParaRPr>
          </a:p>
          <a:p>
            <a:pPr marL="0" lvl="1" indent="0">
              <a:buSzPct val="120000"/>
              <a:buFont typeface="Arial Black" pitchFamily="34" charset="0"/>
              <a:buNone/>
              <a:defRPr/>
            </a:pPr>
            <a:endParaRPr lang="fr-FR" sz="1700" b="0" i="1" dirty="0">
              <a:solidFill>
                <a:schemeClr val="tx1"/>
              </a:solidFill>
              <a:cs typeface="ＭＳ Ｐゴシック" pitchFamily="-111" charset="-128"/>
              <a:sym typeface="Wingdings" panose="05000000000000000000" pitchFamily="2" charset="2"/>
            </a:endParaRPr>
          </a:p>
          <a:p>
            <a:pPr marL="0" lvl="1" indent="0">
              <a:spcBef>
                <a:spcPts val="300"/>
              </a:spcBef>
              <a:buSzPct val="120000"/>
              <a:buNone/>
              <a:defRPr/>
            </a:pPr>
            <a:endParaRPr lang="fr-FR" b="0" dirty="0">
              <a:solidFill>
                <a:schemeClr val="tx1"/>
              </a:solidFill>
              <a:cs typeface="ＭＳ Ｐゴシック" pitchFamily="-111" charset="-128"/>
            </a:endParaRPr>
          </a:p>
          <a:p>
            <a:pPr lvl="1">
              <a:spcBef>
                <a:spcPts val="300"/>
              </a:spcBef>
              <a:buSzPct val="120000"/>
              <a:buFont typeface="Wingdings" panose="05000000000000000000" pitchFamily="2" charset="2"/>
              <a:buChar char="à"/>
              <a:defRPr/>
            </a:pPr>
            <a:endParaRPr lang="fr-FR" b="0" dirty="0">
              <a:solidFill>
                <a:schemeClr val="tx1"/>
              </a:solidFill>
              <a:cs typeface="ＭＳ Ｐゴシック" pitchFamily="-111" charset="-12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4CB1772-99C4-CA8F-925F-D86327AC2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937" y="808037"/>
            <a:ext cx="2563725" cy="58324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9018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0"/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0" rIns="0" bIns="0"/>
          <a:lstStyle/>
          <a:p>
            <a:pPr algn="l">
              <a:lnSpc>
                <a:spcPct val="90000"/>
              </a:lnSpc>
              <a:defRPr/>
            </a:pPr>
            <a:r>
              <a:rPr lang="fr-FR" sz="2400" dirty="0"/>
              <a:t> </a:t>
            </a:r>
          </a:p>
        </p:txBody>
      </p:sp>
      <p:sp>
        <p:nvSpPr>
          <p:cNvPr id="4" name="Espace réservé du contenu 5"/>
          <p:cNvSpPr txBox="1">
            <a:spLocks/>
          </p:cNvSpPr>
          <p:nvPr/>
        </p:nvSpPr>
        <p:spPr bwMode="auto">
          <a:xfrm>
            <a:off x="139317" y="1539384"/>
            <a:ext cx="8461757" cy="421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200">
                <a:solidFill>
                  <a:srgbClr val="95725D"/>
                </a:solidFill>
                <a:latin typeface="Arial" panose="020B0604020202020204" pitchFamily="34" charset="0"/>
              </a:defRPr>
            </a:lvl1pPr>
            <a:lvl2pPr marL="215900" indent="-215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74675" indent="-1428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795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ts val="300"/>
              </a:spcBef>
              <a:buClr>
                <a:srgbClr val="009999"/>
              </a:buClr>
              <a:buSzPct val="120000"/>
              <a:buFont typeface="Arial Black" panose="020B0A04020102020204" pitchFamily="34" charset="0"/>
              <a:buChar char="I"/>
            </a:pPr>
            <a:r>
              <a:rPr lang="fr-FR" altLang="fr-FR" sz="2000" dirty="0">
                <a:ea typeface="ＭＳ Ｐゴシック" panose="020B0600070205080204" pitchFamily="34" charset="-128"/>
              </a:rPr>
              <a:t>Applicable </a:t>
            </a:r>
            <a:r>
              <a:rPr lang="fr-FR" altLang="fr-FR" sz="2000" b="1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à toutes les organisations </a:t>
            </a:r>
            <a:r>
              <a:rPr lang="fr-FR" altLang="fr-FR" sz="2000" dirty="0">
                <a:ea typeface="ＭＳ Ｐゴシック" panose="020B0600070205080204" pitchFamily="34" charset="-128"/>
              </a:rPr>
              <a:t>(indépendamment de la taille, du statut, du produit ou service fourni ou du secteur d'activité).</a:t>
            </a:r>
          </a:p>
          <a:p>
            <a:pPr lvl="1">
              <a:spcBef>
                <a:spcPts val="300"/>
              </a:spcBef>
              <a:buClr>
                <a:srgbClr val="009999"/>
              </a:buClr>
              <a:buSzPct val="120000"/>
              <a:buFont typeface="Arial Black" panose="020B0A04020102020204" pitchFamily="34" charset="0"/>
              <a:buChar char="I"/>
            </a:pPr>
            <a:endParaRPr lang="fr-FR" altLang="fr-FR" sz="2000" dirty="0">
              <a:ea typeface="ＭＳ Ｐゴシック" panose="020B0600070205080204" pitchFamily="34" charset="-128"/>
            </a:endParaRPr>
          </a:p>
          <a:p>
            <a:pPr lvl="1">
              <a:spcBef>
                <a:spcPts val="300"/>
              </a:spcBef>
              <a:buClr>
                <a:srgbClr val="009999"/>
              </a:buClr>
              <a:buSzPct val="120000"/>
              <a:buFont typeface="Arial Black" panose="020B0A04020102020204" pitchFamily="34" charset="0"/>
              <a:buChar char="I"/>
            </a:pPr>
            <a:r>
              <a:rPr lang="fr-FR" altLang="fr-FR" sz="2000" dirty="0">
                <a:ea typeface="ＭＳ Ｐゴシック" panose="020B0600070205080204" pitchFamily="34" charset="-128"/>
              </a:rPr>
              <a:t>Repose sur </a:t>
            </a:r>
            <a:r>
              <a:rPr lang="fr-FR" altLang="fr-FR" sz="2000" b="1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l'amélioration continue des performances de maîtrise des risques:</a:t>
            </a:r>
          </a:p>
          <a:p>
            <a:pPr lvl="3">
              <a:spcBef>
                <a:spcPts val="300"/>
              </a:spcBef>
              <a:buClr>
                <a:srgbClr val="009999"/>
              </a:buClr>
              <a:buSzPct val="120000"/>
              <a:buFont typeface="Courier New" pitchFamily="49" charset="0"/>
              <a:buChar char="o"/>
            </a:pPr>
            <a:r>
              <a:rPr lang="fr-FR" altLang="fr-FR" dirty="0">
                <a:ea typeface="ＭＳ Ｐゴシック" panose="020B0600070205080204" pitchFamily="34" charset="-128"/>
              </a:rPr>
              <a:t>pour la </a:t>
            </a:r>
            <a:r>
              <a:rPr lang="fr-FR" altLang="fr-FR" u="sng" dirty="0">
                <a:ea typeface="ＭＳ Ｐゴシック" panose="020B0600070205080204" pitchFamily="34" charset="-128"/>
              </a:rPr>
              <a:t>santé et la sécurité </a:t>
            </a:r>
            <a:r>
              <a:rPr lang="fr-FR" altLang="fr-FR" dirty="0">
                <a:ea typeface="ＭＳ Ｐゴシック" panose="020B0600070205080204" pitchFamily="34" charset="-128"/>
              </a:rPr>
              <a:t>au travail </a:t>
            </a:r>
          </a:p>
          <a:p>
            <a:pPr lvl="3">
              <a:spcBef>
                <a:spcPts val="300"/>
              </a:spcBef>
              <a:buClr>
                <a:srgbClr val="009999"/>
              </a:buClr>
              <a:buSzPct val="120000"/>
              <a:buFont typeface="Courier New" pitchFamily="49" charset="0"/>
              <a:buChar char="o"/>
            </a:pPr>
            <a:r>
              <a:rPr lang="fr-FR" altLang="fr-FR" dirty="0">
                <a:ea typeface="ＭＳ Ｐゴシック" panose="020B0600070205080204" pitchFamily="34" charset="-128"/>
              </a:rPr>
              <a:t>par une démarche méthodique et structurée.</a:t>
            </a:r>
          </a:p>
          <a:p>
            <a:pPr lvl="1" eaLnBrk="1" hangingPunct="1">
              <a:spcBef>
                <a:spcPts val="300"/>
              </a:spcBef>
              <a:buClr>
                <a:srgbClr val="009999"/>
              </a:buClr>
              <a:buSzPct val="120000"/>
              <a:buFont typeface="Arial Black" panose="020B0A04020102020204" pitchFamily="34" charset="0"/>
              <a:buChar char="I"/>
            </a:pPr>
            <a:endParaRPr lang="fr-FR" altLang="fr-FR" sz="2000" dirty="0">
              <a:ea typeface="ＭＳ Ｐゴシック" panose="020B0600070205080204" pitchFamily="34" charset="-128"/>
            </a:endParaRPr>
          </a:p>
          <a:p>
            <a:pPr lvl="1" eaLnBrk="1" hangingPunct="1">
              <a:spcBef>
                <a:spcPts val="300"/>
              </a:spcBef>
              <a:buClr>
                <a:srgbClr val="009999"/>
              </a:buClr>
              <a:buSzPct val="120000"/>
              <a:buFont typeface="Arial Black" panose="020B0A04020102020204" pitchFamily="34" charset="0"/>
              <a:buChar char="I"/>
            </a:pPr>
            <a:r>
              <a:rPr lang="fr-FR" altLang="fr-FR" sz="2000" dirty="0">
                <a:ea typeface="ＭＳ Ｐゴシック" panose="020B0600070205080204" pitchFamily="34" charset="-128"/>
              </a:rPr>
              <a:t>Tient compte des </a:t>
            </a:r>
            <a:r>
              <a:rPr lang="fr-FR" altLang="fr-FR" sz="2000" b="1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principes généraux de prévention</a:t>
            </a:r>
            <a:br>
              <a:rPr lang="fr-FR" altLang="fr-FR" sz="2000" b="1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</a:br>
            <a:endParaRPr lang="fr-FR" altLang="fr-FR" sz="2000" dirty="0">
              <a:ea typeface="ＭＳ Ｐゴシック" panose="020B0600070205080204" pitchFamily="34" charset="-128"/>
            </a:endParaRPr>
          </a:p>
          <a:p>
            <a:pPr lvl="1" eaLnBrk="1" hangingPunct="1">
              <a:spcBef>
                <a:spcPts val="300"/>
              </a:spcBef>
              <a:buClr>
                <a:srgbClr val="009999"/>
              </a:buClr>
              <a:buSzPct val="120000"/>
              <a:buFont typeface="Arial Black" panose="020B0A04020102020204" pitchFamily="34" charset="0"/>
              <a:buChar char="I"/>
            </a:pPr>
            <a:endParaRPr lang="fr-FR" altLang="fr-FR" sz="2000" dirty="0">
              <a:ea typeface="ＭＳ Ｐゴシック" panose="020B0600070205080204" pitchFamily="34" charset="-128"/>
            </a:endParaRPr>
          </a:p>
          <a:p>
            <a:pPr lvl="1" eaLnBrk="1" hangingPunct="1">
              <a:spcBef>
                <a:spcPts val="300"/>
              </a:spcBef>
              <a:buClr>
                <a:srgbClr val="009999"/>
              </a:buClr>
              <a:buSzPct val="120000"/>
              <a:buFont typeface="Arial Black" panose="020B0A04020102020204" pitchFamily="34" charset="0"/>
              <a:buChar char="I"/>
            </a:pPr>
            <a:r>
              <a:rPr lang="fr-FR" altLang="fr-FR" sz="2000" dirty="0">
                <a:ea typeface="ＭＳ Ｐゴシック" panose="020B0600070205080204" pitchFamily="34" charset="-128"/>
              </a:rPr>
              <a:t>Respecte</a:t>
            </a:r>
            <a:r>
              <a:rPr lang="fr-FR" altLang="fr-FR" sz="2000" b="1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 les réglementations nationales. 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625567" y="6556702"/>
            <a:ext cx="3924000" cy="184666"/>
          </a:xfrm>
          <a:prstGeom prst="rect">
            <a:avLst/>
          </a:prstGeom>
        </p:spPr>
        <p:txBody>
          <a:bodyPr/>
          <a:lstStyle/>
          <a:p>
            <a:r>
              <a:rPr lang="it-IT" dirty="0">
                <a:solidFill>
                  <a:schemeClr val="tx1">
                    <a:lumMod val="60000"/>
                    <a:lumOff val="40000"/>
                  </a:schemeClr>
                </a:solidFill>
              </a:rPr>
              <a:t>Future ISO 45001 – MAI  2017 </a:t>
            </a:r>
            <a:endParaRPr lang="fr-FR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5F06BF7-5C9C-3338-2F79-6A7B2E92C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491" y="4628294"/>
            <a:ext cx="1954764" cy="192840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0EE4D89-DD60-DBEF-EF2B-C9211F0610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811" y="3011716"/>
            <a:ext cx="1338263" cy="140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32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7BB6367-53A7-EF60-0436-DBD15C60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6677" y="6450690"/>
            <a:ext cx="4725865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que guérir</a:t>
            </a:r>
            <a:endParaRPr lang="en-US" dirty="0"/>
          </a:p>
        </p:txBody>
      </p:sp>
      <p:sp>
        <p:nvSpPr>
          <p:cNvPr id="3" name="Rectangle à coins arrondis 22">
            <a:extLst>
              <a:ext uri="{FF2B5EF4-FFF2-40B4-BE49-F238E27FC236}">
                <a16:creationId xmlns:a16="http://schemas.microsoft.com/office/drawing/2014/main" id="{297324C7-EB51-9492-7282-873AAAF6810B}"/>
              </a:ext>
            </a:extLst>
          </p:cNvPr>
          <p:cNvSpPr/>
          <p:nvPr/>
        </p:nvSpPr>
        <p:spPr>
          <a:xfrm rot="21125895">
            <a:off x="2097387" y="2781225"/>
            <a:ext cx="5608910" cy="31355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Bulle rectangulaire à coins arrondis 28">
            <a:hlinkClick r:id="" action="ppaction://noaction"/>
            <a:extLst>
              <a:ext uri="{FF2B5EF4-FFF2-40B4-BE49-F238E27FC236}">
                <a16:creationId xmlns:a16="http://schemas.microsoft.com/office/drawing/2014/main" id="{0B5CEB21-EB99-E1E6-E640-69A72F5879AD}"/>
              </a:ext>
            </a:extLst>
          </p:cNvPr>
          <p:cNvSpPr/>
          <p:nvPr/>
        </p:nvSpPr>
        <p:spPr>
          <a:xfrm>
            <a:off x="840817" y="1159365"/>
            <a:ext cx="2815657" cy="1191816"/>
          </a:xfrm>
          <a:prstGeom prst="wedgeRoundRectCallout">
            <a:avLst>
              <a:gd name="adj1" fmla="val 56901"/>
              <a:gd name="adj2" fmla="val 88052"/>
              <a:gd name="adj3" fmla="val 16667"/>
            </a:avLst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0" lvl="2" indent="0" algn="ctr">
              <a:buClr>
                <a:srgbClr val="65246A"/>
              </a:buClr>
              <a:buSzPct val="120000"/>
              <a:buNone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3. Structure « HLS » :</a:t>
            </a:r>
            <a:b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un socle commun à toutes les normes « Système de management »</a:t>
            </a:r>
          </a:p>
        </p:txBody>
      </p:sp>
      <p:sp>
        <p:nvSpPr>
          <p:cNvPr id="6" name="Bulle rectangulaire à coins arrondis 34">
            <a:hlinkClick r:id="" action="ppaction://noaction"/>
            <a:extLst>
              <a:ext uri="{FF2B5EF4-FFF2-40B4-BE49-F238E27FC236}">
                <a16:creationId xmlns:a16="http://schemas.microsoft.com/office/drawing/2014/main" id="{677ED2F3-0319-F7FA-2535-D4996E299DB0}"/>
              </a:ext>
            </a:extLst>
          </p:cNvPr>
          <p:cNvSpPr/>
          <p:nvPr/>
        </p:nvSpPr>
        <p:spPr>
          <a:xfrm>
            <a:off x="65166" y="3896799"/>
            <a:ext cx="2559539" cy="2553891"/>
          </a:xfrm>
          <a:prstGeom prst="wedgeRoundRectCallout">
            <a:avLst>
              <a:gd name="adj1" fmla="val 65586"/>
              <a:gd name="adj2" fmla="val -39162"/>
              <a:gd name="adj3" fmla="val 16667"/>
            </a:avLst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0" lvl="2" algn="ctr">
              <a:buClr>
                <a:srgbClr val="65246A"/>
              </a:buClr>
              <a:buSzPct val="120000"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1. Force du leadership :  une politique, un engagement fort, l’exemplarité de la direction sur la participation et la consultation effective des salariés et de leurs représentants </a:t>
            </a:r>
          </a:p>
        </p:txBody>
      </p:sp>
      <p:sp>
        <p:nvSpPr>
          <p:cNvPr id="7" name="Bulle rectangulaire à coins arrondis 35">
            <a:hlinkClick r:id="" action="ppaction://noaction"/>
            <a:extLst>
              <a:ext uri="{FF2B5EF4-FFF2-40B4-BE49-F238E27FC236}">
                <a16:creationId xmlns:a16="http://schemas.microsoft.com/office/drawing/2014/main" id="{7D225C0F-7C3F-DE3C-E8E6-9434C6882C04}"/>
              </a:ext>
            </a:extLst>
          </p:cNvPr>
          <p:cNvSpPr/>
          <p:nvPr/>
        </p:nvSpPr>
        <p:spPr>
          <a:xfrm>
            <a:off x="0" y="2562723"/>
            <a:ext cx="3036531" cy="1191816"/>
          </a:xfrm>
          <a:prstGeom prst="wedgeRoundRectCallout">
            <a:avLst>
              <a:gd name="adj1" fmla="val 49779"/>
              <a:gd name="adj2" fmla="val 58307"/>
              <a:gd name="adj3" fmla="val 16667"/>
            </a:avLst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0" lvl="2" indent="0" algn="ctr">
              <a:buClr>
                <a:srgbClr val="65246A"/>
              </a:buClr>
              <a:buSzPct val="120000"/>
              <a:buNone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2. Enjeux et besoins des parties intéressées/prenantes :</a:t>
            </a:r>
          </a:p>
          <a:p>
            <a:pPr marL="0" lvl="2" indent="0" algn="ctr">
              <a:buClr>
                <a:srgbClr val="65246A"/>
              </a:buClr>
              <a:buSzPct val="120000"/>
              <a:buNone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Mieux les comprendre et les prendre en compte</a:t>
            </a:r>
          </a:p>
        </p:txBody>
      </p:sp>
      <p:sp>
        <p:nvSpPr>
          <p:cNvPr id="9" name="Bulle rectangulaire à coins arrondis 37">
            <a:hlinkClick r:id="" action="ppaction://noaction"/>
            <a:extLst>
              <a:ext uri="{FF2B5EF4-FFF2-40B4-BE49-F238E27FC236}">
                <a16:creationId xmlns:a16="http://schemas.microsoft.com/office/drawing/2014/main" id="{70D042B3-C160-2066-E785-B5AF4AE4E14C}"/>
              </a:ext>
            </a:extLst>
          </p:cNvPr>
          <p:cNvSpPr/>
          <p:nvPr/>
        </p:nvSpPr>
        <p:spPr>
          <a:xfrm>
            <a:off x="6512900" y="1253807"/>
            <a:ext cx="1944216" cy="919401"/>
          </a:xfrm>
          <a:prstGeom prst="wedgeRoundRectCallout">
            <a:avLst>
              <a:gd name="adj1" fmla="val -104684"/>
              <a:gd name="adj2" fmla="val 138692"/>
              <a:gd name="adj3" fmla="val 16667"/>
            </a:avLst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0" lvl="2" algn="ctr">
              <a:buClr>
                <a:srgbClr val="65246A"/>
              </a:buClr>
              <a:buSzPct val="120000"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5. Intégration de la  diversité, la RQVT, les opportunités </a:t>
            </a:r>
          </a:p>
        </p:txBody>
      </p:sp>
      <p:sp>
        <p:nvSpPr>
          <p:cNvPr id="10" name="Bulle rectangulaire à coins arrondis 38">
            <a:hlinkClick r:id="" action="ppaction://noaction"/>
            <a:extLst>
              <a:ext uri="{FF2B5EF4-FFF2-40B4-BE49-F238E27FC236}">
                <a16:creationId xmlns:a16="http://schemas.microsoft.com/office/drawing/2014/main" id="{F10C4027-5D8C-4E4D-1B68-199B7E6E587E}"/>
              </a:ext>
            </a:extLst>
          </p:cNvPr>
          <p:cNvSpPr/>
          <p:nvPr/>
        </p:nvSpPr>
        <p:spPr>
          <a:xfrm>
            <a:off x="5976664" y="5504193"/>
            <a:ext cx="3016688" cy="646986"/>
          </a:xfrm>
          <a:prstGeom prst="wedgeRoundRectCallout">
            <a:avLst>
              <a:gd name="adj1" fmla="val -76060"/>
              <a:gd name="adj2" fmla="val -125246"/>
              <a:gd name="adj3" fmla="val 16667"/>
            </a:avLst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0" lvl="2" indent="0" algn="ctr">
              <a:buClr>
                <a:srgbClr val="65246A"/>
              </a:buClr>
              <a:buSzPct val="120000"/>
              <a:buNone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7. Evaluer/améliorer les  performances S &amp; ST 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8ED15A22-76FB-0B51-9F93-1308FAE48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326" y="3429000"/>
            <a:ext cx="3294216" cy="14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2430681-AC95-3897-D034-7B2A94104187}"/>
              </a:ext>
            </a:extLst>
          </p:cNvPr>
          <p:cNvSpPr txBox="1"/>
          <p:nvPr/>
        </p:nvSpPr>
        <p:spPr>
          <a:xfrm>
            <a:off x="904087" y="568223"/>
            <a:ext cx="74284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Pourquoi mettre en place la norme ISO 45001  : une méthodologie au service de votre culture SST !</a:t>
            </a:r>
          </a:p>
        </p:txBody>
      </p:sp>
      <p:sp>
        <p:nvSpPr>
          <p:cNvPr id="15" name="Bulle rectangulaire à coins arrondis 28">
            <a:hlinkClick r:id="" action="ppaction://noaction"/>
            <a:extLst>
              <a:ext uri="{FF2B5EF4-FFF2-40B4-BE49-F238E27FC236}">
                <a16:creationId xmlns:a16="http://schemas.microsoft.com/office/drawing/2014/main" id="{97DDE46C-F211-F090-B943-4B6DA786F117}"/>
              </a:ext>
            </a:extLst>
          </p:cNvPr>
          <p:cNvSpPr/>
          <p:nvPr/>
        </p:nvSpPr>
        <p:spPr>
          <a:xfrm>
            <a:off x="3915520" y="1253807"/>
            <a:ext cx="2285255" cy="919401"/>
          </a:xfrm>
          <a:prstGeom prst="wedgeRoundRectCallout">
            <a:avLst>
              <a:gd name="adj1" fmla="val -36816"/>
              <a:gd name="adj2" fmla="val 163625"/>
              <a:gd name="adj3" fmla="val 16667"/>
            </a:avLst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0" lvl="2" algn="ctr">
              <a:buClr>
                <a:srgbClr val="65246A"/>
              </a:buClr>
              <a:buSzPct val="120000"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4. Approche par les risques et ses opportunités</a:t>
            </a:r>
          </a:p>
        </p:txBody>
      </p:sp>
      <p:sp>
        <p:nvSpPr>
          <p:cNvPr id="16" name="Bulle rectangulaire à coins arrondis 37">
            <a:hlinkClick r:id="" action="ppaction://noaction"/>
            <a:extLst>
              <a:ext uri="{FF2B5EF4-FFF2-40B4-BE49-F238E27FC236}">
                <a16:creationId xmlns:a16="http://schemas.microsoft.com/office/drawing/2014/main" id="{36938357-1F6C-DB6F-EC04-490A674D9559}"/>
              </a:ext>
            </a:extLst>
          </p:cNvPr>
          <p:cNvSpPr/>
          <p:nvPr/>
        </p:nvSpPr>
        <p:spPr>
          <a:xfrm>
            <a:off x="6943725" y="2701915"/>
            <a:ext cx="2139675" cy="2009061"/>
          </a:xfrm>
          <a:prstGeom prst="wedgeRoundRectCallout">
            <a:avLst>
              <a:gd name="adj1" fmla="val -69469"/>
              <a:gd name="adj2" fmla="val 41993"/>
              <a:gd name="adj3" fmla="val 16667"/>
            </a:avLst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0" lvl="2" algn="ctr">
              <a:buClr>
                <a:srgbClr val="65246A"/>
              </a:buClr>
              <a:buSzPct val="120000"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6. Renforcement de la  coopération/ participation/ consultation ACTIVE des travailleurs (cadres et non cadres)</a:t>
            </a:r>
          </a:p>
        </p:txBody>
      </p:sp>
      <p:sp>
        <p:nvSpPr>
          <p:cNvPr id="17" name="Bulle rectangulaire à coins arrondis 38">
            <a:hlinkClick r:id="" action="ppaction://noaction"/>
            <a:extLst>
              <a:ext uri="{FF2B5EF4-FFF2-40B4-BE49-F238E27FC236}">
                <a16:creationId xmlns:a16="http://schemas.microsoft.com/office/drawing/2014/main" id="{B291B58E-FD91-CF88-701F-9DD99D2F3165}"/>
              </a:ext>
            </a:extLst>
          </p:cNvPr>
          <p:cNvSpPr/>
          <p:nvPr/>
        </p:nvSpPr>
        <p:spPr>
          <a:xfrm>
            <a:off x="2792340" y="5504193"/>
            <a:ext cx="3016688" cy="919401"/>
          </a:xfrm>
          <a:prstGeom prst="wedgeRoundRectCallout">
            <a:avLst>
              <a:gd name="adj1" fmla="val -4071"/>
              <a:gd name="adj2" fmla="val -129390"/>
              <a:gd name="adj3" fmla="val 16667"/>
            </a:avLst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0" lvl="2" algn="ctr">
              <a:buClr>
                <a:srgbClr val="65246A"/>
              </a:buClr>
              <a:buSzPct val="120000"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0. A</a:t>
            </a:r>
            <a:r>
              <a:rPr lang="fr-FR" altLang="fr-FR" sz="1600" b="1" dirty="0">
                <a:solidFill>
                  <a:schemeClr val="accent1">
                    <a:lumMod val="75000"/>
                  </a:schemeClr>
                </a:solidFill>
              </a:rPr>
              <a:t>ctivités, produits et services qui sont </a:t>
            </a:r>
            <a:r>
              <a:rPr lang="fr-FR" altLang="fr-FR" sz="1600" b="1" u="sng" dirty="0">
                <a:solidFill>
                  <a:schemeClr val="accent1">
                    <a:lumMod val="75000"/>
                  </a:schemeClr>
                </a:solidFill>
              </a:rPr>
              <a:t>sous l’autorité ou l’influence de l’organisme</a:t>
            </a:r>
            <a:endParaRPr lang="fr-FR" sz="16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6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A7350-EAE9-4A47-BC1F-9E98D63A281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id="{164FBE1E-B6EF-AD46-F619-8196A40370CA}"/>
              </a:ext>
            </a:extLst>
          </p:cNvPr>
          <p:cNvSpPr txBox="1">
            <a:spLocks/>
          </p:cNvSpPr>
          <p:nvPr/>
        </p:nvSpPr>
        <p:spPr>
          <a:xfrm>
            <a:off x="8595360" y="6297618"/>
            <a:ext cx="548640" cy="396240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EF43B241-79D5-4FBC-8E40-85D245589510}" type="slidenum">
              <a:rPr lang="fr-FR" b="1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fr-FR" b="1" dirty="0">
              <a:solidFill>
                <a:schemeClr val="bg1"/>
              </a:solidFill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16182923-E1D5-2373-49DC-76DA0B986C6D}"/>
              </a:ext>
            </a:extLst>
          </p:cNvPr>
          <p:cNvGrpSpPr/>
          <p:nvPr/>
        </p:nvGrpSpPr>
        <p:grpSpPr>
          <a:xfrm>
            <a:off x="1241355" y="976395"/>
            <a:ext cx="7152505" cy="5321223"/>
            <a:chOff x="1047750" y="1052342"/>
            <a:chExt cx="7152505" cy="532122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7750" y="1052342"/>
              <a:ext cx="7152505" cy="5321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6DAEEAA4-6109-E790-79DA-8167B82E00BA}"/>
                </a:ext>
              </a:extLst>
            </p:cNvPr>
            <p:cNvSpPr txBox="1"/>
            <p:nvPr/>
          </p:nvSpPr>
          <p:spPr>
            <a:xfrm>
              <a:off x="1485900" y="5095875"/>
              <a:ext cx="661035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>
                  <a:solidFill>
                    <a:schemeClr val="accent1">
                      <a:lumMod val="75000"/>
                    </a:schemeClr>
                  </a:solidFill>
                </a:rPr>
                <a:t>Implication de la direction / participation des travailleurs</a:t>
              </a:r>
              <a:endParaRPr lang="fr-NC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970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0"/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0" rIns="0" bIns="0"/>
          <a:lstStyle/>
          <a:p>
            <a:pPr algn="l">
              <a:lnSpc>
                <a:spcPct val="90000"/>
              </a:lnSpc>
              <a:defRPr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4" name="Espace réservé du contenu 5"/>
          <p:cNvSpPr txBox="1">
            <a:spLocks/>
          </p:cNvSpPr>
          <p:nvPr/>
        </p:nvSpPr>
        <p:spPr bwMode="auto">
          <a:xfrm>
            <a:off x="139317" y="726491"/>
            <a:ext cx="8461757" cy="54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200">
                <a:solidFill>
                  <a:srgbClr val="95725D"/>
                </a:solidFill>
                <a:latin typeface="Arial" panose="020B0604020202020204" pitchFamily="34" charset="0"/>
              </a:defRPr>
            </a:lvl1pPr>
            <a:lvl2pPr marL="215900" indent="-215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74675" indent="-1428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795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indent="0" algn="ctr">
              <a:spcBef>
                <a:spcPts val="300"/>
              </a:spcBef>
              <a:buClr>
                <a:srgbClr val="009999"/>
              </a:buClr>
              <a:buSzPct val="120000"/>
              <a:buNone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Contenu de la norme ISO 45001 ?</a:t>
            </a:r>
            <a:endParaRPr lang="fr-FR" altLang="fr-FR" sz="2000" dirty="0">
              <a:solidFill>
                <a:schemeClr val="accent1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E692783-38E0-5438-F685-AB65BD330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38" y="2277532"/>
            <a:ext cx="403550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95725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4.1 Compréhension de l’organisme </a:t>
            </a:r>
            <a:r>
              <a:rPr lang="fr-FR" altLang="fr-FR" sz="1200" b="1" dirty="0">
                <a:solidFill>
                  <a:schemeClr val="accent1">
                    <a:lumMod val="75000"/>
                  </a:schemeClr>
                </a:solidFill>
              </a:rPr>
              <a:t>et de son contexte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4.2 Compréhension des besoins et attentes </a:t>
            </a:r>
            <a:r>
              <a:rPr lang="fr-FR" altLang="fr-FR" sz="1200" b="1" dirty="0">
                <a:solidFill>
                  <a:schemeClr val="accent1">
                    <a:lumMod val="75000"/>
                  </a:schemeClr>
                </a:solidFill>
              </a:rPr>
              <a:t>des</a:t>
            </a:r>
            <a:br>
              <a:rPr lang="fr-FR" altLang="fr-FR" sz="1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altLang="fr-FR" sz="1200" b="1" dirty="0">
                <a:solidFill>
                  <a:schemeClr val="accent1">
                    <a:lumMod val="75000"/>
                  </a:schemeClr>
                </a:solidFill>
              </a:rPr>
              <a:t>      travailleurs et des autres parties intéressés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4.3 Détermination du </a:t>
            </a:r>
            <a:r>
              <a:rPr lang="fr-FR" altLang="fr-FR" sz="1200" b="1" dirty="0">
                <a:solidFill>
                  <a:schemeClr val="accent1">
                    <a:lumMod val="75000"/>
                  </a:schemeClr>
                </a:solidFill>
              </a:rPr>
              <a:t>domaine d’application </a:t>
            </a: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du SMSST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4.4 Système de management de la SST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4E3F80-5363-D168-B46C-D9F205024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884" y="3844731"/>
            <a:ext cx="422262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95725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5.1 </a:t>
            </a:r>
            <a:r>
              <a:rPr lang="fr-FR" altLang="fr-FR" sz="1200" b="1" dirty="0">
                <a:solidFill>
                  <a:schemeClr val="accent1">
                    <a:lumMod val="75000"/>
                  </a:schemeClr>
                </a:solidFill>
              </a:rPr>
              <a:t>Leadership et engagement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5.2 Politique de SST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5.3 Rôles, responsabilités, autorités et organisation au sein</a:t>
            </a:r>
            <a:b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      de l’organisme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5.4 </a:t>
            </a:r>
            <a:r>
              <a:rPr lang="fr-FR" altLang="fr-FR" sz="1200" b="1" dirty="0">
                <a:solidFill>
                  <a:schemeClr val="accent1">
                    <a:lumMod val="75000"/>
                  </a:schemeClr>
                </a:solidFill>
              </a:rPr>
              <a:t>Participation et consultation des travailleurs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7630FA-2F2D-49C5-CB7E-C3AB60697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39" y="5254710"/>
            <a:ext cx="448170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95725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6.1 Actions à mettre en œuvre face aux risques et opportunités</a:t>
            </a:r>
            <a:b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6.1.1 Généralités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b="1" dirty="0">
                <a:solidFill>
                  <a:schemeClr val="accent1">
                    <a:lumMod val="75000"/>
                  </a:schemeClr>
                </a:solidFill>
              </a:rPr>
              <a:t>6.1.2 Identification des dangers et évaluations des risques et opportunités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6.1.3 Détermination des </a:t>
            </a:r>
            <a:r>
              <a:rPr lang="fr-FR" altLang="fr-FR" sz="1200" b="1" dirty="0">
                <a:solidFill>
                  <a:schemeClr val="accent1">
                    <a:lumMod val="75000"/>
                  </a:schemeClr>
                </a:solidFill>
              </a:rPr>
              <a:t>exigences légales et autres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6.1.4 Planification des actions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6.2 Objectifs de SST et planification des actions pour</a:t>
            </a:r>
            <a:b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      les atteindre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47B4CA-C640-B3AB-5636-A1B221C66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1508" y="1711153"/>
            <a:ext cx="32480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95725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7.1 Ressources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7.2 Compétences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7.3 </a:t>
            </a:r>
            <a:r>
              <a:rPr lang="fr-FR" altLang="fr-FR" sz="1200" b="1" dirty="0">
                <a:solidFill>
                  <a:schemeClr val="accent1">
                    <a:lumMod val="75000"/>
                  </a:schemeClr>
                </a:solidFill>
              </a:rPr>
              <a:t>Sensibilisation/prise de conscience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7.4 Information et communication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7.5 Informations documentées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19115E-C38D-C263-F266-75F57AB3C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1508" y="3139025"/>
            <a:ext cx="390870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95725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8.1 Planification et maîtrise opérationnelles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8.1.1 Généralités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8.1.2 </a:t>
            </a:r>
            <a:r>
              <a:rPr lang="fr-FR" altLang="fr-FR" sz="1200" b="1" dirty="0">
                <a:solidFill>
                  <a:schemeClr val="accent1">
                    <a:lumMod val="75000"/>
                  </a:schemeClr>
                </a:solidFill>
              </a:rPr>
              <a:t>Elimination des dangers et réduction des risques pour la SST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8.1.3 Pilotage du changement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8.1;4 Acquisition de biens et services</a:t>
            </a:r>
          </a:p>
          <a:p>
            <a:pPr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8.2 Préparation et réponse aux situations d’urgence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DB1C35-94A1-BAEE-A8C9-4A4F94200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1508" y="4948889"/>
            <a:ext cx="38493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95725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9.1 Surveillance, mesure, analyse et évaluation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9.2 Audits internes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9.3 Revue de direction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EFDCAE-C09E-3CDB-F138-B79934C58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7962" y="6018972"/>
            <a:ext cx="39585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95725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FR" altLang="fr-FR" sz="1200" b="1" dirty="0">
                <a:solidFill>
                  <a:schemeClr val="accent1">
                    <a:lumMod val="75000"/>
                  </a:schemeClr>
                </a:solidFill>
              </a:rPr>
              <a:t>10.1 Evènement indésirable, non-conformité et action corrective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1200" dirty="0">
                <a:solidFill>
                  <a:schemeClr val="accent1">
                    <a:lumMod val="75000"/>
                  </a:schemeClr>
                </a:solidFill>
              </a:rPr>
              <a:t>10.2 Amélioration continue</a:t>
            </a:r>
          </a:p>
        </p:txBody>
      </p:sp>
      <p:sp>
        <p:nvSpPr>
          <p:cNvPr id="14" name="Rectangle à coins arrondis 21">
            <a:extLst>
              <a:ext uri="{FF2B5EF4-FFF2-40B4-BE49-F238E27FC236}">
                <a16:creationId xmlns:a16="http://schemas.microsoft.com/office/drawing/2014/main" id="{986B2734-5248-B94B-3BDF-4174DB87AE7A}"/>
              </a:ext>
            </a:extLst>
          </p:cNvPr>
          <p:cNvSpPr/>
          <p:nvPr/>
        </p:nvSpPr>
        <p:spPr>
          <a:xfrm>
            <a:off x="343821" y="1164905"/>
            <a:ext cx="3490411" cy="715089"/>
          </a:xfrm>
          <a:prstGeom prst="roundRect">
            <a:avLst/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rtlCol="0" anchor="t" anchorCtr="0">
            <a:spAutoFit/>
          </a:bodyPr>
          <a:lstStyle/>
          <a:p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1. Domaine d’application</a:t>
            </a:r>
          </a:p>
          <a:p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2. Référence normatives</a:t>
            </a:r>
          </a:p>
          <a:p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3. Termes et définitions</a:t>
            </a:r>
          </a:p>
        </p:txBody>
      </p:sp>
      <p:sp>
        <p:nvSpPr>
          <p:cNvPr id="15" name="Rectangle à coins arrondis 31">
            <a:extLst>
              <a:ext uri="{FF2B5EF4-FFF2-40B4-BE49-F238E27FC236}">
                <a16:creationId xmlns:a16="http://schemas.microsoft.com/office/drawing/2014/main" id="{A4F292E8-B819-17CC-6257-AAAC80D80D0D}"/>
              </a:ext>
            </a:extLst>
          </p:cNvPr>
          <p:cNvSpPr/>
          <p:nvPr/>
        </p:nvSpPr>
        <p:spPr>
          <a:xfrm>
            <a:off x="330033" y="1970124"/>
            <a:ext cx="3504199" cy="306467"/>
          </a:xfrm>
          <a:prstGeom prst="roundRect">
            <a:avLst/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rtlCol="0" anchor="t" anchorCtr="0">
            <a:spAutoFit/>
          </a:bodyPr>
          <a:lstStyle/>
          <a:p>
            <a:pPr lvl="0"/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4. Contexte de l’organisation</a:t>
            </a:r>
          </a:p>
        </p:txBody>
      </p:sp>
      <p:sp>
        <p:nvSpPr>
          <p:cNvPr id="16" name="Rectangle à coins arrondis 32">
            <a:extLst>
              <a:ext uri="{FF2B5EF4-FFF2-40B4-BE49-F238E27FC236}">
                <a16:creationId xmlns:a16="http://schemas.microsoft.com/office/drawing/2014/main" id="{37889F4D-E82A-BFB7-FAEC-C26CC774AABD}"/>
              </a:ext>
            </a:extLst>
          </p:cNvPr>
          <p:cNvSpPr/>
          <p:nvPr/>
        </p:nvSpPr>
        <p:spPr>
          <a:xfrm>
            <a:off x="5023420" y="1386150"/>
            <a:ext cx="3504199" cy="306467"/>
          </a:xfrm>
          <a:prstGeom prst="roundRect">
            <a:avLst/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rtlCol="0" anchor="t" anchorCtr="0">
            <a:spAutoFit/>
          </a:bodyPr>
          <a:lstStyle/>
          <a:p>
            <a:pPr lvl="0"/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7. Support</a:t>
            </a:r>
          </a:p>
        </p:txBody>
      </p:sp>
      <p:sp>
        <p:nvSpPr>
          <p:cNvPr id="17" name="Rectangle à coins arrondis 33">
            <a:extLst>
              <a:ext uri="{FF2B5EF4-FFF2-40B4-BE49-F238E27FC236}">
                <a16:creationId xmlns:a16="http://schemas.microsoft.com/office/drawing/2014/main" id="{BE0DF3BE-5C87-E55B-3283-5B5257F6AFF4}"/>
              </a:ext>
            </a:extLst>
          </p:cNvPr>
          <p:cNvSpPr/>
          <p:nvPr/>
        </p:nvSpPr>
        <p:spPr>
          <a:xfrm>
            <a:off x="333855" y="4948243"/>
            <a:ext cx="3504199" cy="306467"/>
          </a:xfrm>
          <a:prstGeom prst="roundRect">
            <a:avLst/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rtlCol="0" anchor="t" anchorCtr="0">
            <a:spAutoFit/>
          </a:bodyPr>
          <a:lstStyle/>
          <a:p>
            <a:pPr lvl="0"/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6. Planification</a:t>
            </a:r>
          </a:p>
        </p:txBody>
      </p:sp>
      <p:sp>
        <p:nvSpPr>
          <p:cNvPr id="18" name="Rectangle à coins arrondis 34">
            <a:extLst>
              <a:ext uri="{FF2B5EF4-FFF2-40B4-BE49-F238E27FC236}">
                <a16:creationId xmlns:a16="http://schemas.microsoft.com/office/drawing/2014/main" id="{82403746-09CB-CDCA-99E3-170DBCD2F972}"/>
              </a:ext>
            </a:extLst>
          </p:cNvPr>
          <p:cNvSpPr/>
          <p:nvPr/>
        </p:nvSpPr>
        <p:spPr>
          <a:xfrm>
            <a:off x="333855" y="3371540"/>
            <a:ext cx="3504199" cy="510778"/>
          </a:xfrm>
          <a:prstGeom prst="roundRect">
            <a:avLst/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rtlCol="0" anchor="t" anchorCtr="0">
            <a:spAutoFit/>
          </a:bodyPr>
          <a:lstStyle/>
          <a:p>
            <a:pPr lvl="0"/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5. Leadership et participation/coopération des travailleurs</a:t>
            </a:r>
          </a:p>
        </p:txBody>
      </p:sp>
      <p:sp>
        <p:nvSpPr>
          <p:cNvPr id="19" name="Rectangle à coins arrondis 35">
            <a:extLst>
              <a:ext uri="{FF2B5EF4-FFF2-40B4-BE49-F238E27FC236}">
                <a16:creationId xmlns:a16="http://schemas.microsoft.com/office/drawing/2014/main" id="{A8A1AEB8-9608-13BD-4D46-8034BAB56850}"/>
              </a:ext>
            </a:extLst>
          </p:cNvPr>
          <p:cNvSpPr/>
          <p:nvPr/>
        </p:nvSpPr>
        <p:spPr>
          <a:xfrm>
            <a:off x="5023420" y="2798824"/>
            <a:ext cx="3504199" cy="306467"/>
          </a:xfrm>
          <a:prstGeom prst="roundRect">
            <a:avLst/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>
            <a:spAutoFit/>
          </a:bodyPr>
          <a:lstStyle/>
          <a:p>
            <a:pPr eaLnBrk="1" hangingPunct="1">
              <a:defRPr/>
            </a:pP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8. Réalisation des activités opérationnelles</a:t>
            </a:r>
          </a:p>
        </p:txBody>
      </p:sp>
      <p:sp>
        <p:nvSpPr>
          <p:cNvPr id="20" name="Rectangle à coins arrondis 36">
            <a:extLst>
              <a:ext uri="{FF2B5EF4-FFF2-40B4-BE49-F238E27FC236}">
                <a16:creationId xmlns:a16="http://schemas.microsoft.com/office/drawing/2014/main" id="{0A829EEA-D781-D76E-61F8-A7C3872F58F7}"/>
              </a:ext>
            </a:extLst>
          </p:cNvPr>
          <p:cNvSpPr/>
          <p:nvPr/>
        </p:nvSpPr>
        <p:spPr>
          <a:xfrm>
            <a:off x="5023418" y="4641776"/>
            <a:ext cx="3504199" cy="306467"/>
          </a:xfrm>
          <a:prstGeom prst="roundRect">
            <a:avLst/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5C568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>
            <a:spAutoFit/>
          </a:bodyPr>
          <a:lstStyle/>
          <a:p>
            <a:pPr eaLnBrk="1" hangingPunct="1">
              <a:defRPr/>
            </a:pP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9. Evaluation des performances</a:t>
            </a:r>
          </a:p>
        </p:txBody>
      </p:sp>
      <p:sp>
        <p:nvSpPr>
          <p:cNvPr id="21" name="Rectangle à coins arrondis 37">
            <a:extLst>
              <a:ext uri="{FF2B5EF4-FFF2-40B4-BE49-F238E27FC236}">
                <a16:creationId xmlns:a16="http://schemas.microsoft.com/office/drawing/2014/main" id="{E4233229-D299-F25E-1EC0-A8DA6C70BAF9}"/>
              </a:ext>
            </a:extLst>
          </p:cNvPr>
          <p:cNvSpPr/>
          <p:nvPr/>
        </p:nvSpPr>
        <p:spPr>
          <a:xfrm>
            <a:off x="5023418" y="5713622"/>
            <a:ext cx="3504199" cy="306467"/>
          </a:xfrm>
          <a:prstGeom prst="roundRect">
            <a:avLst/>
          </a:prstGeom>
          <a:gradFill flip="none" rotWithShape="1"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65246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288000">
            <a:spAutoFit/>
          </a:bodyPr>
          <a:lstStyle/>
          <a:p>
            <a:pPr eaLnBrk="1" hangingPunct="1">
              <a:defRPr/>
            </a:pP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10. Amélioration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D40977CE-69A9-054F-338E-741E183D902A}"/>
              </a:ext>
            </a:extLst>
          </p:cNvPr>
          <p:cNvCxnSpPr/>
          <p:nvPr/>
        </p:nvCxnSpPr>
        <p:spPr>
          <a:xfrm>
            <a:off x="4624843" y="1182680"/>
            <a:ext cx="0" cy="5443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63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73737" y="850354"/>
            <a:ext cx="774153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42900">
              <a:buFont typeface="+mj-lt"/>
              <a:buAutoNum type="arabicPeriod"/>
            </a:pPr>
            <a:endParaRPr lang="fr-FR" sz="1200" dirty="0">
              <a:latin typeface="+mn-lt"/>
            </a:endParaRPr>
          </a:p>
          <a:p>
            <a:br>
              <a:rPr lang="fr-FR" sz="1600" dirty="0">
                <a:latin typeface="+mn-lt"/>
              </a:rPr>
            </a:br>
            <a:r>
              <a:rPr lang="fr-FR" sz="1000" dirty="0">
                <a:latin typeface="+mn-lt"/>
              </a:rPr>
              <a:t> </a:t>
            </a:r>
          </a:p>
          <a:p>
            <a:r>
              <a:rPr lang="fr-FR" sz="1500" dirty="0">
                <a:latin typeface="+mn-lt"/>
              </a:rPr>
              <a:t>L’organisme doit établir, mettre en œuvre et tenir à jour un (des) processus pour la </a:t>
            </a:r>
            <a:r>
              <a:rPr lang="fr-FR" sz="1500" b="1" u="sng" dirty="0">
                <a:latin typeface="+mn-lt"/>
              </a:rPr>
              <a:t>consultation et la participation des travailleurs </a:t>
            </a:r>
            <a:r>
              <a:rPr lang="fr-FR" sz="1500" dirty="0">
                <a:latin typeface="+mn-lt"/>
              </a:rPr>
              <a:t>et, quand ils existent, des </a:t>
            </a:r>
            <a:r>
              <a:rPr lang="fr-FR" sz="1500" b="1" u="sng" dirty="0">
                <a:latin typeface="+mn-lt"/>
              </a:rPr>
              <a:t>représentants des travailleurs, </a:t>
            </a:r>
            <a:r>
              <a:rPr lang="fr-FR" sz="1500" dirty="0">
                <a:latin typeface="+mn-lt"/>
              </a:rPr>
              <a:t>à </a:t>
            </a:r>
            <a:r>
              <a:rPr lang="fr-FR" sz="1500" b="1" u="sng" dirty="0">
                <a:latin typeface="+mn-lt"/>
              </a:rPr>
              <a:t>tous les niveaux et pour toutes les fonctions applicables</a:t>
            </a:r>
            <a:r>
              <a:rPr lang="fr-FR" sz="1500" dirty="0">
                <a:latin typeface="+mn-lt"/>
              </a:rPr>
              <a:t>, dans le  développement, la planification, la mise en œuvre, l’évaluation des performances et les actions d’amélioration du système de management de la S&amp;ST.</a:t>
            </a:r>
          </a:p>
          <a:p>
            <a:endParaRPr lang="fr-FR" sz="1500" dirty="0">
              <a:latin typeface="+mn-lt"/>
            </a:endParaRPr>
          </a:p>
          <a:p>
            <a:r>
              <a:rPr lang="fr-FR" sz="1500" dirty="0">
                <a:latin typeface="+mn-lt"/>
              </a:rPr>
              <a:t>L’organisme doit:</a:t>
            </a:r>
          </a:p>
          <a:p>
            <a:pPr marL="342900" lvl="0" indent="-342900">
              <a:buFont typeface="+mj-lt"/>
              <a:buAutoNum type="alphaLcParenR"/>
            </a:pPr>
            <a:r>
              <a:rPr lang="fr-FR" sz="1500" dirty="0">
                <a:latin typeface="+mn-lt"/>
              </a:rPr>
              <a:t>prévoir les </a:t>
            </a:r>
            <a:r>
              <a:rPr lang="fr-FR" sz="1500" b="1" dirty="0">
                <a:latin typeface="+mn-lt"/>
              </a:rPr>
              <a:t>modalités, le temps, la formation et les ressources nécessaires </a:t>
            </a:r>
            <a:r>
              <a:rPr lang="fr-FR" sz="1500" dirty="0">
                <a:latin typeface="+mn-lt"/>
              </a:rPr>
              <a:t>pour la consultation et la participation;</a:t>
            </a:r>
          </a:p>
          <a:p>
            <a:pPr marL="342900" lvl="0" indent="-342900">
              <a:buFont typeface="+mj-lt"/>
              <a:buAutoNum type="alphaLcParenR"/>
            </a:pPr>
            <a:r>
              <a:rPr lang="fr-FR" sz="1500" dirty="0">
                <a:latin typeface="+mn-lt"/>
              </a:rPr>
              <a:t>fournir, dans les temps impartis, un </a:t>
            </a:r>
            <a:r>
              <a:rPr lang="fr-FR" sz="1500" b="1" dirty="0">
                <a:latin typeface="+mn-lt"/>
              </a:rPr>
              <a:t>accès à des informations claires, compréhensibles et pertinentes sur le système de management de la S&amp;ST</a:t>
            </a:r>
            <a:r>
              <a:rPr lang="fr-FR" sz="1500" dirty="0">
                <a:latin typeface="+mn-lt"/>
              </a:rPr>
              <a:t>;</a:t>
            </a:r>
          </a:p>
          <a:p>
            <a:pPr marL="342900" lvl="0" indent="-342900">
              <a:buFont typeface="+mj-lt"/>
              <a:buAutoNum type="alphaLcParenR"/>
            </a:pPr>
            <a:r>
              <a:rPr lang="fr-FR" sz="1500" b="1" dirty="0">
                <a:latin typeface="+mn-lt"/>
              </a:rPr>
              <a:t>identifier et lever les obstacles ou barrières à la participation </a:t>
            </a:r>
            <a:r>
              <a:rPr lang="fr-FR" sz="1500" dirty="0">
                <a:latin typeface="+mn-lt"/>
              </a:rPr>
              <a:t>et minimaliser ceux qui ne peuvent être supprimés;</a:t>
            </a:r>
            <a:br>
              <a:rPr lang="fr-FR" sz="1500" dirty="0">
                <a:latin typeface="+mn-lt"/>
              </a:rPr>
            </a:br>
            <a:endParaRPr lang="fr-FR" sz="1500" dirty="0">
              <a:latin typeface="+mn-lt"/>
            </a:endParaRPr>
          </a:p>
          <a:p>
            <a:pPr marL="114300" lvl="0"/>
            <a:r>
              <a:rPr lang="fr-FR" sz="1800" b="1" dirty="0">
                <a:solidFill>
                  <a:srgbClr val="FF0000"/>
                </a:solidFill>
                <a:latin typeface="+mn-lt"/>
              </a:rPr>
              <a:t>=&gt; Exigences ISO 45001 spécifiées de </a:t>
            </a:r>
            <a:r>
              <a:rPr lang="fr-FR" sz="1800" b="1" u="sng" dirty="0">
                <a:solidFill>
                  <a:srgbClr val="FF0000"/>
                </a:solidFill>
                <a:latin typeface="+mn-lt"/>
              </a:rPr>
              <a:t>manière claire et exhaustive </a:t>
            </a:r>
            <a:r>
              <a:rPr lang="fr-FR" sz="1800" b="1" dirty="0">
                <a:solidFill>
                  <a:srgbClr val="FF0000"/>
                </a:solidFill>
                <a:latin typeface="+mn-lt"/>
              </a:rPr>
              <a:t>pour consultation et participation des travailleurs non encadrants.</a:t>
            </a:r>
            <a:endParaRPr lang="fr-FR" sz="18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756" y="5301208"/>
            <a:ext cx="816374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latin typeface="+mn-lt"/>
              </a:rPr>
              <a:t>Rappel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>
                <a:latin typeface="+mn-lt"/>
              </a:rPr>
              <a:t>Consultation : </a:t>
            </a:r>
            <a:r>
              <a:rPr lang="fr-FR" sz="1400" dirty="0">
                <a:latin typeface="+mn-lt"/>
              </a:rPr>
              <a:t>recherche d’avis avant une prise de décision. La consultation implique </a:t>
            </a:r>
            <a:r>
              <a:rPr lang="fr-FR" sz="1400" b="1" dirty="0">
                <a:latin typeface="+mn-lt"/>
              </a:rPr>
              <a:t>une communication ascendante et descendante</a:t>
            </a:r>
            <a:r>
              <a:rPr lang="fr-FR" sz="1400" dirty="0">
                <a:latin typeface="+mn-lt"/>
              </a:rPr>
              <a:t> fondée sur le dialogue et l’échange.</a:t>
            </a:r>
            <a:br>
              <a:rPr lang="fr-FR" sz="1400" dirty="0">
                <a:latin typeface="+mn-lt"/>
              </a:rPr>
            </a:br>
            <a:endParaRPr lang="fr-FR" sz="1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>
                <a:latin typeface="+mn-lt"/>
              </a:rPr>
              <a:t>Participation : </a:t>
            </a:r>
            <a:r>
              <a:rPr lang="fr-FR" sz="1400" dirty="0">
                <a:latin typeface="+mn-lt"/>
              </a:rPr>
              <a:t>implication dans la prise de décision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5EFBD9B6-14B3-962A-6C82-E9DB7199A654}"/>
              </a:ext>
            </a:extLst>
          </p:cNvPr>
          <p:cNvSpPr txBox="1">
            <a:spLocks/>
          </p:cNvSpPr>
          <p:nvPr/>
        </p:nvSpPr>
        <p:spPr>
          <a:xfrm>
            <a:off x="8595360" y="6297618"/>
            <a:ext cx="548640" cy="396240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EF43B241-79D5-4FBC-8E40-85D245589510}" type="slidenum">
              <a:rPr lang="fr-FR" b="1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242281F-BE2A-B2F2-23A6-62945DDE9CD6}"/>
              </a:ext>
            </a:extLst>
          </p:cNvPr>
          <p:cNvSpPr txBox="1"/>
          <p:nvPr/>
        </p:nvSpPr>
        <p:spPr>
          <a:xfrm>
            <a:off x="953591" y="738136"/>
            <a:ext cx="66960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0" algn="ctr">
              <a:spcBef>
                <a:spcPts val="300"/>
              </a:spcBef>
              <a:buClr>
                <a:srgbClr val="009999"/>
              </a:buClr>
              <a:buSzPct val="120000"/>
              <a:buNone/>
            </a:pP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</a:rPr>
              <a:t>Contenu de la norme ISO 45001 : Focus sur le § 5.4 Consultation et participation des travailleurs</a:t>
            </a:r>
            <a:endParaRPr lang="fr-FR" altLang="fr-FR" sz="1800" dirty="0">
              <a:solidFill>
                <a:schemeClr val="accent1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02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4A47917-FB90-860A-9386-F9BFCE604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D42CC1A-523F-42E9-182E-E35E5983E831}"/>
              </a:ext>
            </a:extLst>
          </p:cNvPr>
          <p:cNvSpPr txBox="1"/>
          <p:nvPr/>
        </p:nvSpPr>
        <p:spPr>
          <a:xfrm>
            <a:off x="953591" y="738136"/>
            <a:ext cx="66960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0" algn="ctr">
              <a:spcBef>
                <a:spcPts val="300"/>
              </a:spcBef>
              <a:buClr>
                <a:srgbClr val="009999"/>
              </a:buClr>
              <a:buSzPct val="120000"/>
              <a:buNone/>
            </a:pPr>
            <a:r>
              <a:rPr lang="fr-FR" altLang="fr-F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Conclusion et questions </a:t>
            </a:r>
            <a:endParaRPr lang="fr-FR" altLang="fr-FR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1293D53-D672-D844-23C9-94E1F4097FC2}"/>
              </a:ext>
            </a:extLst>
          </p:cNvPr>
          <p:cNvSpPr txBox="1"/>
          <p:nvPr/>
        </p:nvSpPr>
        <p:spPr>
          <a:xfrm>
            <a:off x="390526" y="1430850"/>
            <a:ext cx="8362950" cy="663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NC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norme ISO 45001 n’existe que depuis 2018, mais plus de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40</a:t>
            </a:r>
            <a:r>
              <a:rPr lang="fr-NC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000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structures étaient certifiées </a:t>
            </a:r>
            <a:r>
              <a:rPr lang="fr-NC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 2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019 à travers le monde.</a:t>
            </a:r>
            <a:r>
              <a:rPr lang="fr-NC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18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30CFD91-D4FA-488E-619A-16D4EBB3CE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27" y="2285817"/>
            <a:ext cx="3501390" cy="32902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2CDF86A-FF1F-25CA-613E-EFEABA6E347D}"/>
              </a:ext>
            </a:extLst>
          </p:cNvPr>
          <p:cNvSpPr txBox="1"/>
          <p:nvPr/>
        </p:nvSpPr>
        <p:spPr>
          <a:xfrm>
            <a:off x="715547" y="5617687"/>
            <a:ext cx="325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Données France -  AFNOR 2020</a:t>
            </a:r>
            <a:endParaRPr lang="fr-NC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150EB0F-2F35-E6D7-3165-B0828D9E240B}"/>
              </a:ext>
            </a:extLst>
          </p:cNvPr>
          <p:cNvSpPr txBox="1"/>
          <p:nvPr/>
        </p:nvSpPr>
        <p:spPr>
          <a:xfrm>
            <a:off x="5467350" y="3255894"/>
            <a:ext cx="31623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En Calédonie, une dizaine de sociétés certifiées ISO 45001</a:t>
            </a:r>
            <a:endParaRPr lang="fr-NC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734FB1E9-4140-9D3E-5010-CC5CCFF1D58F}"/>
              </a:ext>
            </a:extLst>
          </p:cNvPr>
          <p:cNvSpPr txBox="1">
            <a:spLocks/>
          </p:cNvSpPr>
          <p:nvPr/>
        </p:nvSpPr>
        <p:spPr>
          <a:xfrm>
            <a:off x="5048985" y="5007421"/>
            <a:ext cx="3638550" cy="79493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/>
              <a:t>VOS QUESTIONS ?</a:t>
            </a:r>
          </a:p>
        </p:txBody>
      </p:sp>
    </p:spTree>
    <p:extLst>
      <p:ext uri="{BB962C8B-B14F-4D97-AF65-F5344CB8AC3E}">
        <p14:creationId xmlns:p14="http://schemas.microsoft.com/office/powerpoint/2010/main" val="18222663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632</TotalTime>
  <Words>1198</Words>
  <Application>Microsoft Office PowerPoint</Application>
  <PresentationFormat>Affichage à l'écran (4:3)</PresentationFormat>
  <Paragraphs>148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Chalkduster</vt:lpstr>
      <vt:lpstr>Courier New</vt:lpstr>
      <vt:lpstr>Wingdings</vt:lpstr>
      <vt:lpstr>Thème Office</vt:lpstr>
      <vt:lpstr>Présentation PowerPoint</vt:lpstr>
      <vt:lpstr>Présentation PowerPoint</vt:lpstr>
      <vt:lpstr>Présentation PowerPoint</vt:lpstr>
      <vt:lpstr> </vt:lpstr>
      <vt:lpstr>Présentation PowerPoint</vt:lpstr>
      <vt:lpstr>Présentation PowerPoint</vt:lpstr>
      <vt:lpstr> 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chicoteau</dc:creator>
  <cp:lastModifiedBy>Isa Menny</cp:lastModifiedBy>
  <cp:revision>94</cp:revision>
  <dcterms:created xsi:type="dcterms:W3CDTF">2019-11-22T10:14:44Z</dcterms:created>
  <dcterms:modified xsi:type="dcterms:W3CDTF">2023-04-22T05:46:25Z</dcterms:modified>
</cp:coreProperties>
</file>