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421" r:id="rId5"/>
    <p:sldId id="426" r:id="rId6"/>
    <p:sldId id="427" r:id="rId7"/>
    <p:sldId id="423" r:id="rId8"/>
    <p:sldId id="422" r:id="rId9"/>
    <p:sldId id="424" r:id="rId10"/>
    <p:sldId id="425" r:id="rId11"/>
    <p:sldId id="429" r:id="rId12"/>
    <p:sldId id="42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339" y="67"/>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https://www.medef.nc/sites/all/themes/medef/logo.pn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https://www.medef.nc/sites/all/themes/medef/logo.png" TargetMode="External"/><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https://www.medef.nc/sites/all/themes/medef/logo.pn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https://www.medef.nc/sites/all/themes/medef/logo.pn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https://www.medef.nc/sites/all/themes/medef/logo.pn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https://www.medef.nc/sites/all/themes/medef/logo.pn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https://www.medef.nc/sites/all/themes/medef/logo.pn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4510649-BC68-4305-B47D-22A9E180F4A4}"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D6B7C4-126F-4BEF-A30C-C28B142520C0}" type="slidenum">
              <a:rPr lang="fr-FR" smtClean="0"/>
              <a:t>‹N°›</a:t>
            </a:fld>
            <a:endParaRPr lang="fr-FR"/>
          </a:p>
        </p:txBody>
      </p:sp>
      <p:pic>
        <p:nvPicPr>
          <p:cNvPr id="7" name="Image 6" descr="logoGPSST-final2.jpg">
            <a:extLst>
              <a:ext uri="{FF2B5EF4-FFF2-40B4-BE49-F238E27FC236}">
                <a16:creationId xmlns:a16="http://schemas.microsoft.com/office/drawing/2014/main" id="{6F08C370-04FD-4961-CE3C-28BC760B8252}"/>
              </a:ext>
            </a:extLst>
          </p:cNvPr>
          <p:cNvPicPr>
            <a:picLocks noChangeAspect="1"/>
          </p:cNvPicPr>
          <p:nvPr userDrawn="1"/>
        </p:nvPicPr>
        <p:blipFill>
          <a:blip r:embed="rId2" cstate="print"/>
          <a:srcRect l="23759" t="3582" r="23912" b="28358"/>
          <a:stretch>
            <a:fillRect/>
          </a:stretch>
        </p:blipFill>
        <p:spPr>
          <a:xfrm>
            <a:off x="0" y="-26377"/>
            <a:ext cx="552603" cy="550992"/>
          </a:xfrm>
          <a:prstGeom prst="rect">
            <a:avLst/>
          </a:prstGeom>
        </p:spPr>
      </p:pic>
      <p:pic>
        <p:nvPicPr>
          <p:cNvPr id="8" name="Picture 2">
            <a:extLst>
              <a:ext uri="{FF2B5EF4-FFF2-40B4-BE49-F238E27FC236}">
                <a16:creationId xmlns:a16="http://schemas.microsoft.com/office/drawing/2014/main" id="{ABBD0005-093D-A2E5-5451-29B00C3B1264}"/>
              </a:ext>
            </a:extLst>
          </p:cNvPr>
          <p:cNvPicPr>
            <a:picLocks noChangeAspect="1" noChangeArrowheads="1"/>
          </p:cNvPicPr>
          <p:nvPr userDrawn="1"/>
        </p:nvPicPr>
        <p:blipFill>
          <a:blip r:link="rId3">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Une image contenant texte&#10;&#10;Description générée automatiquement">
            <a:extLst>
              <a:ext uri="{FF2B5EF4-FFF2-40B4-BE49-F238E27FC236}">
                <a16:creationId xmlns:a16="http://schemas.microsoft.com/office/drawing/2014/main" id="{02B89452-C9B9-9C8D-E8BA-B3CA18DA93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10" name="Footer Placeholder 4">
            <a:extLst>
              <a:ext uri="{FF2B5EF4-FFF2-40B4-BE49-F238E27FC236}">
                <a16:creationId xmlns:a16="http://schemas.microsoft.com/office/drawing/2014/main" id="{2F5CBAB9-7294-625C-2578-DEA2F850F186}"/>
              </a:ext>
            </a:extLst>
          </p:cNvPr>
          <p:cNvSpPr txBox="1">
            <a:spLocks/>
          </p:cNvSpPr>
          <p:nvPr userDrawn="1"/>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Tree>
    <p:extLst>
      <p:ext uri="{BB962C8B-B14F-4D97-AF65-F5344CB8AC3E}">
        <p14:creationId xmlns:p14="http://schemas.microsoft.com/office/powerpoint/2010/main" val="60803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510649-BC68-4305-B47D-22A9E180F4A4}"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D6B7C4-126F-4BEF-A30C-C28B142520C0}" type="slidenum">
              <a:rPr lang="fr-FR" smtClean="0"/>
              <a:t>‹N°›</a:t>
            </a:fld>
            <a:endParaRPr lang="fr-FR"/>
          </a:p>
        </p:txBody>
      </p:sp>
    </p:spTree>
    <p:extLst>
      <p:ext uri="{BB962C8B-B14F-4D97-AF65-F5344CB8AC3E}">
        <p14:creationId xmlns:p14="http://schemas.microsoft.com/office/powerpoint/2010/main" val="307224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510649-BC68-4305-B47D-22A9E180F4A4}"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D6B7C4-126F-4BEF-A30C-C28B142520C0}" type="slidenum">
              <a:rPr lang="fr-FR" smtClean="0"/>
              <a:t>‹N°›</a:t>
            </a:fld>
            <a:endParaRPr lang="fr-FR"/>
          </a:p>
        </p:txBody>
      </p:sp>
    </p:spTree>
    <p:extLst>
      <p:ext uri="{BB962C8B-B14F-4D97-AF65-F5344CB8AC3E}">
        <p14:creationId xmlns:p14="http://schemas.microsoft.com/office/powerpoint/2010/main" val="32789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2782105-B367-4799-A947-3B51679ED4C1}" type="datetimeFigureOut">
              <a:rPr lang="fr-FR" smtClean="0"/>
              <a:t>26/04/2023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1555549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782105-B367-4799-A947-3B51679ED4C1}" type="datetimeFigureOut">
              <a:rPr lang="fr-FR" smtClean="0"/>
              <a:t>26/04/2023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225972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2782105-B367-4799-A947-3B51679ED4C1}" type="datetimeFigureOut">
              <a:rPr lang="fr-FR" smtClean="0"/>
              <a:t>26/04/2023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363642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2782105-B367-4799-A947-3B51679ED4C1}" type="datetimeFigureOut">
              <a:rPr lang="fr-FR" smtClean="0"/>
              <a:t>26/04/2023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342836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2782105-B367-4799-A947-3B51679ED4C1}" type="datetimeFigureOut">
              <a:rPr lang="fr-FR" smtClean="0"/>
              <a:t>26/04/2023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940565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2782105-B367-4799-A947-3B51679ED4C1}" type="datetimeFigureOut">
              <a:rPr lang="fr-FR" smtClean="0"/>
              <a:t>26/04/2023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BDCDC5-8A27-4EBC-9E97-F48D3795228A}" type="slidenum">
              <a:rPr lang="fr-FR" smtClean="0"/>
              <a:t>‹N°›</a:t>
            </a:fld>
            <a:endParaRPr lang="fr-FR"/>
          </a:p>
        </p:txBody>
      </p:sp>
      <p:pic>
        <p:nvPicPr>
          <p:cNvPr id="6" name="Image 5" descr="logoGPSST-final2.jpg">
            <a:extLst>
              <a:ext uri="{FF2B5EF4-FFF2-40B4-BE49-F238E27FC236}">
                <a16:creationId xmlns:a16="http://schemas.microsoft.com/office/drawing/2014/main" id="{CC3C4D0D-039E-052A-3B20-1628073C1926}"/>
              </a:ext>
            </a:extLst>
          </p:cNvPr>
          <p:cNvPicPr>
            <a:picLocks noChangeAspect="1"/>
          </p:cNvPicPr>
          <p:nvPr userDrawn="1"/>
        </p:nvPicPr>
        <p:blipFill>
          <a:blip r:embed="rId2" cstate="print"/>
          <a:srcRect l="23759" t="3582" r="23912" b="28358"/>
          <a:stretch>
            <a:fillRect/>
          </a:stretch>
        </p:blipFill>
        <p:spPr>
          <a:xfrm>
            <a:off x="0" y="0"/>
            <a:ext cx="552603" cy="550992"/>
          </a:xfrm>
          <a:prstGeom prst="rect">
            <a:avLst/>
          </a:prstGeom>
        </p:spPr>
      </p:pic>
      <p:pic>
        <p:nvPicPr>
          <p:cNvPr id="7" name="Picture 2">
            <a:extLst>
              <a:ext uri="{FF2B5EF4-FFF2-40B4-BE49-F238E27FC236}">
                <a16:creationId xmlns:a16="http://schemas.microsoft.com/office/drawing/2014/main" id="{D93707CA-9AB3-A06F-1462-8DB1CB88C31F}"/>
              </a:ext>
            </a:extLst>
          </p:cNvPr>
          <p:cNvPicPr>
            <a:picLocks noChangeAspect="1" noChangeArrowheads="1"/>
          </p:cNvPicPr>
          <p:nvPr userDrawn="1"/>
        </p:nvPicPr>
        <p:blipFill>
          <a:blip r:link="rId3">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Une image contenant texte&#10;&#10;Description générée automatiquement">
            <a:extLst>
              <a:ext uri="{FF2B5EF4-FFF2-40B4-BE49-F238E27FC236}">
                <a16:creationId xmlns:a16="http://schemas.microsoft.com/office/drawing/2014/main" id="{42BDDAED-44E4-0553-BB62-6FB9E17053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9" name="Footer Placeholder 4">
            <a:extLst>
              <a:ext uri="{FF2B5EF4-FFF2-40B4-BE49-F238E27FC236}">
                <a16:creationId xmlns:a16="http://schemas.microsoft.com/office/drawing/2014/main" id="{1B530CD5-CAB8-E60F-5B8C-B33430BCC7DD}"/>
              </a:ext>
            </a:extLst>
          </p:cNvPr>
          <p:cNvSpPr txBox="1">
            <a:spLocks/>
          </p:cNvSpPr>
          <p:nvPr userDrawn="1"/>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Tree>
    <p:extLst>
      <p:ext uri="{BB962C8B-B14F-4D97-AF65-F5344CB8AC3E}">
        <p14:creationId xmlns:p14="http://schemas.microsoft.com/office/powerpoint/2010/main" val="2821840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782105-B367-4799-A947-3B51679ED4C1}" type="datetimeFigureOut">
              <a:rPr lang="fr-FR" smtClean="0"/>
              <a:t>26/04/2023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967244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2782105-B367-4799-A947-3B51679ED4C1}" type="datetimeFigureOut">
              <a:rPr lang="fr-FR" smtClean="0"/>
              <a:t>26/04/2023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371860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510649-BC68-4305-B47D-22A9E180F4A4}"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D6B7C4-126F-4BEF-A30C-C28B142520C0}" type="slidenum">
              <a:rPr lang="fr-FR" smtClean="0"/>
              <a:t>‹N°›</a:t>
            </a:fld>
            <a:endParaRPr lang="fr-FR"/>
          </a:p>
        </p:txBody>
      </p:sp>
      <p:pic>
        <p:nvPicPr>
          <p:cNvPr id="7" name="Image 6" descr="logoGPSST-final2.jpg">
            <a:extLst>
              <a:ext uri="{FF2B5EF4-FFF2-40B4-BE49-F238E27FC236}">
                <a16:creationId xmlns:a16="http://schemas.microsoft.com/office/drawing/2014/main" id="{5B659FC2-ADDA-28DE-776D-67BD2BB5B93D}"/>
              </a:ext>
            </a:extLst>
          </p:cNvPr>
          <p:cNvPicPr>
            <a:picLocks noChangeAspect="1"/>
          </p:cNvPicPr>
          <p:nvPr userDrawn="1"/>
        </p:nvPicPr>
        <p:blipFill>
          <a:blip r:embed="rId2" cstate="print"/>
          <a:srcRect l="23759" t="3582" r="23912" b="28358"/>
          <a:stretch>
            <a:fillRect/>
          </a:stretch>
        </p:blipFill>
        <p:spPr>
          <a:xfrm>
            <a:off x="0" y="0"/>
            <a:ext cx="552603" cy="550992"/>
          </a:xfrm>
          <a:prstGeom prst="rect">
            <a:avLst/>
          </a:prstGeom>
        </p:spPr>
      </p:pic>
      <p:pic>
        <p:nvPicPr>
          <p:cNvPr id="8" name="Picture 2">
            <a:extLst>
              <a:ext uri="{FF2B5EF4-FFF2-40B4-BE49-F238E27FC236}">
                <a16:creationId xmlns:a16="http://schemas.microsoft.com/office/drawing/2014/main" id="{76713BB6-AADA-8477-80AF-E5012D44FA45}"/>
              </a:ext>
            </a:extLst>
          </p:cNvPr>
          <p:cNvPicPr>
            <a:picLocks noChangeAspect="1" noChangeArrowheads="1"/>
          </p:cNvPicPr>
          <p:nvPr userDrawn="1"/>
        </p:nvPicPr>
        <p:blipFill>
          <a:blip r:link="rId3">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Une image contenant texte&#10;&#10;Description générée automatiquement">
            <a:extLst>
              <a:ext uri="{FF2B5EF4-FFF2-40B4-BE49-F238E27FC236}">
                <a16:creationId xmlns:a16="http://schemas.microsoft.com/office/drawing/2014/main" id="{40D31978-6859-5B9F-8EB0-2E06FF097A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10" name="Footer Placeholder 4">
            <a:extLst>
              <a:ext uri="{FF2B5EF4-FFF2-40B4-BE49-F238E27FC236}">
                <a16:creationId xmlns:a16="http://schemas.microsoft.com/office/drawing/2014/main" id="{A84AC8A6-8675-D576-4DE4-273F20722B35}"/>
              </a:ext>
            </a:extLst>
          </p:cNvPr>
          <p:cNvSpPr txBox="1">
            <a:spLocks/>
          </p:cNvSpPr>
          <p:nvPr userDrawn="1"/>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Tree>
    <p:extLst>
      <p:ext uri="{BB962C8B-B14F-4D97-AF65-F5344CB8AC3E}">
        <p14:creationId xmlns:p14="http://schemas.microsoft.com/office/powerpoint/2010/main" val="1215054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2782105-B367-4799-A947-3B51679ED4C1}" type="datetimeFigureOut">
              <a:rPr lang="fr-FR" smtClean="0"/>
              <a:t>26/04/2023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34315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782105-B367-4799-A947-3B51679ED4C1}" type="datetimeFigureOut">
              <a:rPr lang="fr-FR" smtClean="0"/>
              <a:t>26/04/2023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16393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782105-B367-4799-A947-3B51679ED4C1}" type="datetimeFigureOut">
              <a:rPr lang="fr-FR" smtClean="0"/>
              <a:t>26/04/2023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DCDC5-8A27-4EBC-9E97-F48D3795228A}" type="slidenum">
              <a:rPr lang="fr-FR" smtClean="0"/>
              <a:t>‹N°›</a:t>
            </a:fld>
            <a:endParaRPr lang="fr-FR"/>
          </a:p>
        </p:txBody>
      </p:sp>
    </p:spTree>
    <p:extLst>
      <p:ext uri="{BB962C8B-B14F-4D97-AF65-F5344CB8AC3E}">
        <p14:creationId xmlns:p14="http://schemas.microsoft.com/office/powerpoint/2010/main" val="167715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510649-BC68-4305-B47D-22A9E180F4A4}"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D6B7C4-126F-4BEF-A30C-C28B142520C0}" type="slidenum">
              <a:rPr lang="fr-FR" smtClean="0"/>
              <a:t>‹N°›</a:t>
            </a:fld>
            <a:endParaRPr lang="fr-FR"/>
          </a:p>
        </p:txBody>
      </p:sp>
      <p:pic>
        <p:nvPicPr>
          <p:cNvPr id="7" name="Image 6" descr="logoGPSST-final2.jpg">
            <a:extLst>
              <a:ext uri="{FF2B5EF4-FFF2-40B4-BE49-F238E27FC236}">
                <a16:creationId xmlns:a16="http://schemas.microsoft.com/office/drawing/2014/main" id="{C9FD2B3B-9E51-BF3A-78D5-30438551AD6E}"/>
              </a:ext>
            </a:extLst>
          </p:cNvPr>
          <p:cNvPicPr>
            <a:picLocks noChangeAspect="1"/>
          </p:cNvPicPr>
          <p:nvPr userDrawn="1"/>
        </p:nvPicPr>
        <p:blipFill>
          <a:blip r:embed="rId2" cstate="print"/>
          <a:srcRect l="23759" t="3582" r="23912" b="28358"/>
          <a:stretch>
            <a:fillRect/>
          </a:stretch>
        </p:blipFill>
        <p:spPr>
          <a:xfrm>
            <a:off x="0" y="0"/>
            <a:ext cx="552603" cy="550992"/>
          </a:xfrm>
          <a:prstGeom prst="rect">
            <a:avLst/>
          </a:prstGeom>
        </p:spPr>
      </p:pic>
      <p:pic>
        <p:nvPicPr>
          <p:cNvPr id="8" name="Picture 2">
            <a:extLst>
              <a:ext uri="{FF2B5EF4-FFF2-40B4-BE49-F238E27FC236}">
                <a16:creationId xmlns:a16="http://schemas.microsoft.com/office/drawing/2014/main" id="{53CBD74F-E44C-C5DB-0A24-CFD03AFEBE95}"/>
              </a:ext>
            </a:extLst>
          </p:cNvPr>
          <p:cNvPicPr>
            <a:picLocks noChangeAspect="1" noChangeArrowheads="1"/>
          </p:cNvPicPr>
          <p:nvPr userDrawn="1"/>
        </p:nvPicPr>
        <p:blipFill>
          <a:blip r:link="rId3">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Une image contenant texte&#10;&#10;Description générée automatiquement">
            <a:extLst>
              <a:ext uri="{FF2B5EF4-FFF2-40B4-BE49-F238E27FC236}">
                <a16:creationId xmlns:a16="http://schemas.microsoft.com/office/drawing/2014/main" id="{89D468C8-DA2C-1935-EB4E-39687B2DB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10" name="Footer Placeholder 4">
            <a:extLst>
              <a:ext uri="{FF2B5EF4-FFF2-40B4-BE49-F238E27FC236}">
                <a16:creationId xmlns:a16="http://schemas.microsoft.com/office/drawing/2014/main" id="{719ABCCB-FD51-F080-E9B8-1356F049020F}"/>
              </a:ext>
            </a:extLst>
          </p:cNvPr>
          <p:cNvSpPr txBox="1">
            <a:spLocks/>
          </p:cNvSpPr>
          <p:nvPr userDrawn="1"/>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Tree>
    <p:extLst>
      <p:ext uri="{BB962C8B-B14F-4D97-AF65-F5344CB8AC3E}">
        <p14:creationId xmlns:p14="http://schemas.microsoft.com/office/powerpoint/2010/main" val="57421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4510649-BC68-4305-B47D-22A9E180F4A4}" type="datetimeFigureOut">
              <a:rPr lang="fr-FR" smtClean="0"/>
              <a:t>26/04/2023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D6B7C4-126F-4BEF-A30C-C28B142520C0}" type="slidenum">
              <a:rPr lang="fr-FR" smtClean="0"/>
              <a:t>‹N°›</a:t>
            </a:fld>
            <a:endParaRPr lang="fr-FR"/>
          </a:p>
        </p:txBody>
      </p:sp>
      <p:pic>
        <p:nvPicPr>
          <p:cNvPr id="8" name="Image 7" descr="logoGPSST-final2.jpg">
            <a:extLst>
              <a:ext uri="{FF2B5EF4-FFF2-40B4-BE49-F238E27FC236}">
                <a16:creationId xmlns:a16="http://schemas.microsoft.com/office/drawing/2014/main" id="{F1944AD9-EA05-76BD-95FD-34D18F86AE6E}"/>
              </a:ext>
            </a:extLst>
          </p:cNvPr>
          <p:cNvPicPr>
            <a:picLocks noChangeAspect="1"/>
          </p:cNvPicPr>
          <p:nvPr userDrawn="1"/>
        </p:nvPicPr>
        <p:blipFill>
          <a:blip r:embed="rId2" cstate="print"/>
          <a:srcRect l="23759" t="3582" r="23912" b="28358"/>
          <a:stretch>
            <a:fillRect/>
          </a:stretch>
        </p:blipFill>
        <p:spPr>
          <a:xfrm>
            <a:off x="0" y="0"/>
            <a:ext cx="552603" cy="550992"/>
          </a:xfrm>
          <a:prstGeom prst="rect">
            <a:avLst/>
          </a:prstGeom>
        </p:spPr>
      </p:pic>
      <p:pic>
        <p:nvPicPr>
          <p:cNvPr id="9" name="Picture 2">
            <a:extLst>
              <a:ext uri="{FF2B5EF4-FFF2-40B4-BE49-F238E27FC236}">
                <a16:creationId xmlns:a16="http://schemas.microsoft.com/office/drawing/2014/main" id="{E1443593-002E-37EE-87E6-15D5ABE3B977}"/>
              </a:ext>
            </a:extLst>
          </p:cNvPr>
          <p:cNvPicPr>
            <a:picLocks noChangeAspect="1" noChangeArrowheads="1"/>
          </p:cNvPicPr>
          <p:nvPr userDrawn="1"/>
        </p:nvPicPr>
        <p:blipFill>
          <a:blip r:link="rId3">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Une image contenant texte&#10;&#10;Description générée automatiquement">
            <a:extLst>
              <a:ext uri="{FF2B5EF4-FFF2-40B4-BE49-F238E27FC236}">
                <a16:creationId xmlns:a16="http://schemas.microsoft.com/office/drawing/2014/main" id="{C299597D-7F99-4BF7-BCD3-179CFBFFE9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11" name="Footer Placeholder 4">
            <a:extLst>
              <a:ext uri="{FF2B5EF4-FFF2-40B4-BE49-F238E27FC236}">
                <a16:creationId xmlns:a16="http://schemas.microsoft.com/office/drawing/2014/main" id="{1F4BA21C-93AC-1BD7-BFCC-9D1566B2C188}"/>
              </a:ext>
            </a:extLst>
          </p:cNvPr>
          <p:cNvSpPr txBox="1">
            <a:spLocks/>
          </p:cNvSpPr>
          <p:nvPr userDrawn="1"/>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Tree>
    <p:extLst>
      <p:ext uri="{BB962C8B-B14F-4D97-AF65-F5344CB8AC3E}">
        <p14:creationId xmlns:p14="http://schemas.microsoft.com/office/powerpoint/2010/main" val="150153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4510649-BC68-4305-B47D-22A9E180F4A4}" type="datetimeFigureOut">
              <a:rPr lang="fr-FR" smtClean="0"/>
              <a:t>26/04/2023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8D6B7C4-126F-4BEF-A30C-C28B142520C0}" type="slidenum">
              <a:rPr lang="fr-FR" smtClean="0"/>
              <a:t>‹N°›</a:t>
            </a:fld>
            <a:endParaRPr lang="fr-FR"/>
          </a:p>
        </p:txBody>
      </p:sp>
      <p:pic>
        <p:nvPicPr>
          <p:cNvPr id="10" name="Image 9" descr="logoGPSST-final2.jpg">
            <a:extLst>
              <a:ext uri="{FF2B5EF4-FFF2-40B4-BE49-F238E27FC236}">
                <a16:creationId xmlns:a16="http://schemas.microsoft.com/office/drawing/2014/main" id="{1E6584D8-81EC-9CB2-ED07-18056C5356A8}"/>
              </a:ext>
            </a:extLst>
          </p:cNvPr>
          <p:cNvPicPr>
            <a:picLocks noChangeAspect="1"/>
          </p:cNvPicPr>
          <p:nvPr userDrawn="1"/>
        </p:nvPicPr>
        <p:blipFill>
          <a:blip r:embed="rId2" cstate="print"/>
          <a:srcRect l="23759" t="3582" r="23912" b="28358"/>
          <a:stretch>
            <a:fillRect/>
          </a:stretch>
        </p:blipFill>
        <p:spPr>
          <a:xfrm>
            <a:off x="0" y="0"/>
            <a:ext cx="552603" cy="550992"/>
          </a:xfrm>
          <a:prstGeom prst="rect">
            <a:avLst/>
          </a:prstGeom>
        </p:spPr>
      </p:pic>
      <p:pic>
        <p:nvPicPr>
          <p:cNvPr id="11" name="Picture 2">
            <a:extLst>
              <a:ext uri="{FF2B5EF4-FFF2-40B4-BE49-F238E27FC236}">
                <a16:creationId xmlns:a16="http://schemas.microsoft.com/office/drawing/2014/main" id="{CF284611-A71B-8ED1-CE39-8B9B0D959371}"/>
              </a:ext>
            </a:extLst>
          </p:cNvPr>
          <p:cNvPicPr>
            <a:picLocks noChangeAspect="1" noChangeArrowheads="1"/>
          </p:cNvPicPr>
          <p:nvPr userDrawn="1"/>
        </p:nvPicPr>
        <p:blipFill>
          <a:blip r:link="rId3">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descr="Une image contenant texte&#10;&#10;Description générée automatiquement">
            <a:extLst>
              <a:ext uri="{FF2B5EF4-FFF2-40B4-BE49-F238E27FC236}">
                <a16:creationId xmlns:a16="http://schemas.microsoft.com/office/drawing/2014/main" id="{2B1F9F77-64F2-5968-A569-90E54FA18D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13" name="Footer Placeholder 4">
            <a:extLst>
              <a:ext uri="{FF2B5EF4-FFF2-40B4-BE49-F238E27FC236}">
                <a16:creationId xmlns:a16="http://schemas.microsoft.com/office/drawing/2014/main" id="{9787E914-F026-4D90-5FCA-B2A191D538F2}"/>
              </a:ext>
            </a:extLst>
          </p:cNvPr>
          <p:cNvSpPr txBox="1">
            <a:spLocks/>
          </p:cNvSpPr>
          <p:nvPr userDrawn="1"/>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Tree>
    <p:extLst>
      <p:ext uri="{BB962C8B-B14F-4D97-AF65-F5344CB8AC3E}">
        <p14:creationId xmlns:p14="http://schemas.microsoft.com/office/powerpoint/2010/main" val="287384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4510649-BC68-4305-B47D-22A9E180F4A4}" type="datetimeFigureOut">
              <a:rPr lang="fr-FR" smtClean="0"/>
              <a:t>26/04/2023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8D6B7C4-126F-4BEF-A30C-C28B142520C0}" type="slidenum">
              <a:rPr lang="fr-FR" smtClean="0"/>
              <a:t>‹N°›</a:t>
            </a:fld>
            <a:endParaRPr lang="fr-FR"/>
          </a:p>
        </p:txBody>
      </p:sp>
      <p:pic>
        <p:nvPicPr>
          <p:cNvPr id="6" name="Image 5" descr="logoGPSST-final2.jpg">
            <a:extLst>
              <a:ext uri="{FF2B5EF4-FFF2-40B4-BE49-F238E27FC236}">
                <a16:creationId xmlns:a16="http://schemas.microsoft.com/office/drawing/2014/main" id="{80F7A0A7-2B06-2C7B-80EA-ABE20F53D2A5}"/>
              </a:ext>
            </a:extLst>
          </p:cNvPr>
          <p:cNvPicPr>
            <a:picLocks noChangeAspect="1"/>
          </p:cNvPicPr>
          <p:nvPr userDrawn="1"/>
        </p:nvPicPr>
        <p:blipFill>
          <a:blip r:embed="rId2" cstate="print"/>
          <a:srcRect l="23759" t="3582" r="23912" b="28358"/>
          <a:stretch>
            <a:fillRect/>
          </a:stretch>
        </p:blipFill>
        <p:spPr>
          <a:xfrm>
            <a:off x="0" y="0"/>
            <a:ext cx="552603" cy="550992"/>
          </a:xfrm>
          <a:prstGeom prst="rect">
            <a:avLst/>
          </a:prstGeom>
        </p:spPr>
      </p:pic>
      <p:pic>
        <p:nvPicPr>
          <p:cNvPr id="7" name="Picture 2">
            <a:extLst>
              <a:ext uri="{FF2B5EF4-FFF2-40B4-BE49-F238E27FC236}">
                <a16:creationId xmlns:a16="http://schemas.microsoft.com/office/drawing/2014/main" id="{4EFF61BE-8E11-C2FB-B621-10414B26ECCE}"/>
              </a:ext>
            </a:extLst>
          </p:cNvPr>
          <p:cNvPicPr>
            <a:picLocks noChangeAspect="1" noChangeArrowheads="1"/>
          </p:cNvPicPr>
          <p:nvPr userDrawn="1"/>
        </p:nvPicPr>
        <p:blipFill>
          <a:blip r:link="rId3">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Une image contenant texte&#10;&#10;Description générée automatiquement">
            <a:extLst>
              <a:ext uri="{FF2B5EF4-FFF2-40B4-BE49-F238E27FC236}">
                <a16:creationId xmlns:a16="http://schemas.microsoft.com/office/drawing/2014/main" id="{09BCC7CC-AF6F-6E26-8B0F-82762C4D65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9" name="Footer Placeholder 4">
            <a:extLst>
              <a:ext uri="{FF2B5EF4-FFF2-40B4-BE49-F238E27FC236}">
                <a16:creationId xmlns:a16="http://schemas.microsoft.com/office/drawing/2014/main" id="{60AD1781-A198-3FAF-4FB9-18F37DD3F0FA}"/>
              </a:ext>
            </a:extLst>
          </p:cNvPr>
          <p:cNvSpPr txBox="1">
            <a:spLocks/>
          </p:cNvSpPr>
          <p:nvPr userDrawn="1"/>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Tree>
    <p:extLst>
      <p:ext uri="{BB962C8B-B14F-4D97-AF65-F5344CB8AC3E}">
        <p14:creationId xmlns:p14="http://schemas.microsoft.com/office/powerpoint/2010/main" val="298377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0649-BC68-4305-B47D-22A9E180F4A4}" type="datetimeFigureOut">
              <a:rPr lang="fr-FR" smtClean="0"/>
              <a:t>26/04/2023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8D6B7C4-126F-4BEF-A30C-C28B142520C0}" type="slidenum">
              <a:rPr lang="fr-FR" smtClean="0"/>
              <a:t>‹N°›</a:t>
            </a:fld>
            <a:endParaRPr lang="fr-FR"/>
          </a:p>
        </p:txBody>
      </p:sp>
    </p:spTree>
    <p:extLst>
      <p:ext uri="{BB962C8B-B14F-4D97-AF65-F5344CB8AC3E}">
        <p14:creationId xmlns:p14="http://schemas.microsoft.com/office/powerpoint/2010/main" val="101714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510649-BC68-4305-B47D-22A9E180F4A4}" type="datetimeFigureOut">
              <a:rPr lang="fr-FR" smtClean="0"/>
              <a:t>26/04/2023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D6B7C4-126F-4BEF-A30C-C28B142520C0}" type="slidenum">
              <a:rPr lang="fr-FR" smtClean="0"/>
              <a:t>‹N°›</a:t>
            </a:fld>
            <a:endParaRPr lang="fr-FR"/>
          </a:p>
        </p:txBody>
      </p:sp>
    </p:spTree>
    <p:extLst>
      <p:ext uri="{BB962C8B-B14F-4D97-AF65-F5344CB8AC3E}">
        <p14:creationId xmlns:p14="http://schemas.microsoft.com/office/powerpoint/2010/main" val="178584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510649-BC68-4305-B47D-22A9E180F4A4}" type="datetimeFigureOut">
              <a:rPr lang="fr-FR" smtClean="0"/>
              <a:t>26/04/2023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D6B7C4-126F-4BEF-A30C-C28B142520C0}" type="slidenum">
              <a:rPr lang="fr-FR" smtClean="0"/>
              <a:t>‹N°›</a:t>
            </a:fld>
            <a:endParaRPr lang="fr-FR"/>
          </a:p>
        </p:txBody>
      </p:sp>
    </p:spTree>
    <p:extLst>
      <p:ext uri="{BB962C8B-B14F-4D97-AF65-F5344CB8AC3E}">
        <p14:creationId xmlns:p14="http://schemas.microsoft.com/office/powerpoint/2010/main" val="11294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10649-BC68-4305-B47D-22A9E180F4A4}" type="datetimeFigureOut">
              <a:rPr lang="fr-FR" smtClean="0"/>
              <a:t>26/04/2023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6B7C4-126F-4BEF-A30C-C28B142520C0}" type="slidenum">
              <a:rPr lang="fr-FR" smtClean="0"/>
              <a:t>‹N°›</a:t>
            </a:fld>
            <a:endParaRPr lang="fr-FR"/>
          </a:p>
        </p:txBody>
      </p:sp>
    </p:spTree>
    <p:extLst>
      <p:ext uri="{BB962C8B-B14F-4D97-AF65-F5344CB8AC3E}">
        <p14:creationId xmlns:p14="http://schemas.microsoft.com/office/powerpoint/2010/main" val="1082012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2105-B367-4799-A947-3B51679ED4C1}" type="datetimeFigureOut">
              <a:rPr lang="fr-FR" smtClean="0"/>
              <a:t>26/04/2023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DCDC5-8A27-4EBC-9E97-F48D3795228A}" type="slidenum">
              <a:rPr lang="fr-FR" smtClean="0"/>
              <a:t>‹N°›</a:t>
            </a:fld>
            <a:endParaRPr lang="fr-FR"/>
          </a:p>
        </p:txBody>
      </p:sp>
    </p:spTree>
    <p:extLst>
      <p:ext uri="{BB962C8B-B14F-4D97-AF65-F5344CB8AC3E}">
        <p14:creationId xmlns:p14="http://schemas.microsoft.com/office/powerpoint/2010/main" val="4275957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https://www.medef.nc/sites/all/themes/medef/logo.p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3C631F0-AD1A-3FA7-3C0B-E27F609FB4A0}"/>
              </a:ext>
            </a:extLst>
          </p:cNvPr>
          <p:cNvPicPr>
            <a:picLocks noChangeAspect="1"/>
          </p:cNvPicPr>
          <p:nvPr/>
        </p:nvPicPr>
        <p:blipFill>
          <a:blip r:embed="rId2"/>
          <a:stretch>
            <a:fillRect/>
          </a:stretch>
        </p:blipFill>
        <p:spPr>
          <a:xfrm>
            <a:off x="2732512" y="349350"/>
            <a:ext cx="4314702" cy="1505575"/>
          </a:xfrm>
          <a:prstGeom prst="rect">
            <a:avLst/>
          </a:prstGeom>
        </p:spPr>
      </p:pic>
      <p:pic>
        <p:nvPicPr>
          <p:cNvPr id="12" name="Image 11" descr="logoGPSST-final2.jpg">
            <a:extLst>
              <a:ext uri="{FF2B5EF4-FFF2-40B4-BE49-F238E27FC236}">
                <a16:creationId xmlns:a16="http://schemas.microsoft.com/office/drawing/2014/main" id="{245314C1-5194-71D1-D664-982074C0EE66}"/>
              </a:ext>
            </a:extLst>
          </p:cNvPr>
          <p:cNvPicPr>
            <a:picLocks noChangeAspect="1"/>
          </p:cNvPicPr>
          <p:nvPr/>
        </p:nvPicPr>
        <p:blipFill>
          <a:blip r:embed="rId3" cstate="print"/>
          <a:srcRect l="23759" t="3582" r="23912" b="28358"/>
          <a:stretch>
            <a:fillRect/>
          </a:stretch>
        </p:blipFill>
        <p:spPr>
          <a:xfrm>
            <a:off x="0" y="0"/>
            <a:ext cx="552603" cy="550992"/>
          </a:xfrm>
          <a:prstGeom prst="rect">
            <a:avLst/>
          </a:prstGeom>
        </p:spPr>
      </p:pic>
      <p:pic>
        <p:nvPicPr>
          <p:cNvPr id="13" name="Picture 2">
            <a:extLst>
              <a:ext uri="{FF2B5EF4-FFF2-40B4-BE49-F238E27FC236}">
                <a16:creationId xmlns:a16="http://schemas.microsoft.com/office/drawing/2014/main" id="{3D958D9C-4687-5CAA-1B1A-E81380EF063A}"/>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593534" y="66286"/>
            <a:ext cx="1484760" cy="3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Une image contenant texte&#10;&#10;Description générée automatiquement">
            <a:extLst>
              <a:ext uri="{FF2B5EF4-FFF2-40B4-BE49-F238E27FC236}">
                <a16:creationId xmlns:a16="http://schemas.microsoft.com/office/drawing/2014/main" id="{A2759825-56C8-B9B0-76D1-302128658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09" y="6278880"/>
            <a:ext cx="1042061" cy="489389"/>
          </a:xfrm>
          <a:prstGeom prst="rect">
            <a:avLst/>
          </a:prstGeom>
        </p:spPr>
      </p:pic>
      <p:sp>
        <p:nvSpPr>
          <p:cNvPr id="16" name="Footer Placeholder 4">
            <a:extLst>
              <a:ext uri="{FF2B5EF4-FFF2-40B4-BE49-F238E27FC236}">
                <a16:creationId xmlns:a16="http://schemas.microsoft.com/office/drawing/2014/main" id="{5BA4C91C-20FF-32CB-0437-CA17DAB9BD79}"/>
              </a:ext>
            </a:extLst>
          </p:cNvPr>
          <p:cNvSpPr txBox="1">
            <a:spLocks/>
          </p:cNvSpPr>
          <p:nvPr/>
        </p:nvSpPr>
        <p:spPr>
          <a:xfrm>
            <a:off x="2724862" y="6397987"/>
            <a:ext cx="4546795" cy="460013"/>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i="1" dirty="0" err="1">
                <a:solidFill>
                  <a:schemeClr val="tx2"/>
                </a:solidFill>
                <a:ea typeface="Calibri" panose="020F0502020204030204" pitchFamily="34" charset="0"/>
                <a:cs typeface="Times New Roman" panose="02020603050405020304" pitchFamily="18" charset="0"/>
              </a:rPr>
              <a:t>Préventical</a:t>
            </a:r>
            <a:r>
              <a:rPr lang="fr-FR" sz="1200" i="1" dirty="0">
                <a:solidFill>
                  <a:schemeClr val="tx2"/>
                </a:solidFill>
                <a:ea typeface="Calibri" panose="020F0502020204030204" pitchFamily="34" charset="0"/>
                <a:cs typeface="Times New Roman" panose="02020603050405020304" pitchFamily="18" charset="0"/>
              </a:rPr>
              <a:t> 2023 / Prévenir coûte moins que guérir</a:t>
            </a:r>
          </a:p>
        </p:txBody>
      </p:sp>
      <p:sp>
        <p:nvSpPr>
          <p:cNvPr id="17" name="ZoneTexte 16">
            <a:extLst>
              <a:ext uri="{FF2B5EF4-FFF2-40B4-BE49-F238E27FC236}">
                <a16:creationId xmlns:a16="http://schemas.microsoft.com/office/drawing/2014/main" id="{3E71841B-831F-A083-FC80-10D719643D9D}"/>
              </a:ext>
            </a:extLst>
          </p:cNvPr>
          <p:cNvSpPr txBox="1"/>
          <p:nvPr/>
        </p:nvSpPr>
        <p:spPr>
          <a:xfrm>
            <a:off x="1402080" y="2233284"/>
            <a:ext cx="6975566" cy="1446550"/>
          </a:xfrm>
          <a:prstGeom prst="rect">
            <a:avLst/>
          </a:prstGeom>
          <a:noFill/>
        </p:spPr>
        <p:txBody>
          <a:bodyPr wrap="square" rtlCol="0">
            <a:spAutoFit/>
          </a:bodyPr>
          <a:lstStyle/>
          <a:p>
            <a:pPr algn="ctr"/>
            <a:r>
              <a:rPr lang="fr-FR" sz="4400" b="1" dirty="0">
                <a:solidFill>
                  <a:srgbClr val="0A10B0"/>
                </a:solidFill>
              </a:rPr>
              <a:t>LA PREVENTION DU RISQUE ELECTRIQUE</a:t>
            </a:r>
          </a:p>
        </p:txBody>
      </p:sp>
      <p:pic>
        <p:nvPicPr>
          <p:cNvPr id="18" name="Image 17">
            <a:extLst>
              <a:ext uri="{FF2B5EF4-FFF2-40B4-BE49-F238E27FC236}">
                <a16:creationId xmlns:a16="http://schemas.microsoft.com/office/drawing/2014/main" id="{A01AC577-E920-14D9-5847-9EF6718407B9}"/>
              </a:ext>
            </a:extLst>
          </p:cNvPr>
          <p:cNvPicPr>
            <a:picLocks noChangeAspect="1"/>
          </p:cNvPicPr>
          <p:nvPr/>
        </p:nvPicPr>
        <p:blipFill>
          <a:blip r:embed="rId6"/>
          <a:stretch>
            <a:fillRect/>
          </a:stretch>
        </p:blipFill>
        <p:spPr>
          <a:xfrm>
            <a:off x="3987982" y="4058193"/>
            <a:ext cx="1803763" cy="1803763"/>
          </a:xfrm>
          <a:prstGeom prst="rect">
            <a:avLst/>
          </a:prstGeom>
        </p:spPr>
      </p:pic>
    </p:spTree>
    <p:extLst>
      <p:ext uri="{BB962C8B-B14F-4D97-AF65-F5344CB8AC3E}">
        <p14:creationId xmlns:p14="http://schemas.microsoft.com/office/powerpoint/2010/main" val="5509832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180434A-A870-9AE5-9308-596F4416E7B0}"/>
              </a:ext>
            </a:extLst>
          </p:cNvPr>
          <p:cNvSpPr txBox="1"/>
          <p:nvPr/>
        </p:nvSpPr>
        <p:spPr>
          <a:xfrm>
            <a:off x="705394" y="226423"/>
            <a:ext cx="7271657" cy="461665"/>
          </a:xfrm>
          <a:prstGeom prst="rect">
            <a:avLst/>
          </a:prstGeom>
          <a:solidFill>
            <a:schemeClr val="bg1"/>
          </a:solidFill>
        </p:spPr>
        <p:txBody>
          <a:bodyPr wrap="square" rtlCol="0">
            <a:spAutoFit/>
          </a:bodyPr>
          <a:lstStyle/>
          <a:p>
            <a:pPr algn="ctr"/>
            <a:r>
              <a:rPr lang="fr-FR" sz="2400" b="1" dirty="0">
                <a:solidFill>
                  <a:srgbClr val="0070C0"/>
                </a:solidFill>
              </a:rPr>
              <a:t>( Installations électriques temporaires )</a:t>
            </a:r>
          </a:p>
        </p:txBody>
      </p:sp>
      <p:sp>
        <p:nvSpPr>
          <p:cNvPr id="5" name="ZoneTexte 4">
            <a:extLst>
              <a:ext uri="{FF2B5EF4-FFF2-40B4-BE49-F238E27FC236}">
                <a16:creationId xmlns:a16="http://schemas.microsoft.com/office/drawing/2014/main" id="{2C101E65-3577-4493-15D7-6A20AE97050A}"/>
              </a:ext>
            </a:extLst>
          </p:cNvPr>
          <p:cNvSpPr txBox="1"/>
          <p:nvPr/>
        </p:nvSpPr>
        <p:spPr>
          <a:xfrm>
            <a:off x="923109" y="2525490"/>
            <a:ext cx="4563292" cy="646331"/>
          </a:xfrm>
          <a:prstGeom prst="rect">
            <a:avLst/>
          </a:prstGeom>
          <a:noFill/>
        </p:spPr>
        <p:txBody>
          <a:bodyPr wrap="square" rtlCol="0">
            <a:spAutoFit/>
          </a:bodyPr>
          <a:lstStyle/>
          <a:p>
            <a:r>
              <a:rPr lang="fr-FR" dirty="0"/>
              <a:t>1) Etablir un plan des installations électriques de chantier </a:t>
            </a:r>
          </a:p>
        </p:txBody>
      </p:sp>
      <p:sp>
        <p:nvSpPr>
          <p:cNvPr id="6" name="ZoneTexte 5">
            <a:extLst>
              <a:ext uri="{FF2B5EF4-FFF2-40B4-BE49-F238E27FC236}">
                <a16:creationId xmlns:a16="http://schemas.microsoft.com/office/drawing/2014/main" id="{235CAEBE-1558-B117-E950-7570A6EBBC65}"/>
              </a:ext>
            </a:extLst>
          </p:cNvPr>
          <p:cNvSpPr txBox="1"/>
          <p:nvPr/>
        </p:nvSpPr>
        <p:spPr>
          <a:xfrm>
            <a:off x="923109" y="3574873"/>
            <a:ext cx="5124995" cy="646331"/>
          </a:xfrm>
          <a:prstGeom prst="rect">
            <a:avLst/>
          </a:prstGeom>
          <a:noFill/>
        </p:spPr>
        <p:txBody>
          <a:bodyPr wrap="square" rtlCol="0">
            <a:spAutoFit/>
          </a:bodyPr>
          <a:lstStyle/>
          <a:p>
            <a:r>
              <a:rPr lang="fr-FR" dirty="0"/>
              <a:t>2) Utiliser la prise de terre du bâtiment en construction (positionnement du TGBT)</a:t>
            </a:r>
          </a:p>
        </p:txBody>
      </p:sp>
      <p:sp>
        <p:nvSpPr>
          <p:cNvPr id="7" name="ZoneTexte 6">
            <a:extLst>
              <a:ext uri="{FF2B5EF4-FFF2-40B4-BE49-F238E27FC236}">
                <a16:creationId xmlns:a16="http://schemas.microsoft.com/office/drawing/2014/main" id="{DD69B412-03B3-BBE5-406D-B3DE351BA2FA}"/>
              </a:ext>
            </a:extLst>
          </p:cNvPr>
          <p:cNvSpPr txBox="1"/>
          <p:nvPr/>
        </p:nvSpPr>
        <p:spPr>
          <a:xfrm>
            <a:off x="923109" y="4720050"/>
            <a:ext cx="7297783" cy="369332"/>
          </a:xfrm>
          <a:prstGeom prst="rect">
            <a:avLst/>
          </a:prstGeom>
          <a:noFill/>
        </p:spPr>
        <p:txBody>
          <a:bodyPr wrap="square" rtlCol="0">
            <a:spAutoFit/>
          </a:bodyPr>
          <a:lstStyle/>
          <a:p>
            <a:r>
              <a:rPr lang="fr-FR" dirty="0"/>
              <a:t>3) Faire cheminer les câbles en hauteur</a:t>
            </a:r>
          </a:p>
        </p:txBody>
      </p:sp>
      <p:pic>
        <p:nvPicPr>
          <p:cNvPr id="14" name="Image 13">
            <a:extLst>
              <a:ext uri="{FF2B5EF4-FFF2-40B4-BE49-F238E27FC236}">
                <a16:creationId xmlns:a16="http://schemas.microsoft.com/office/drawing/2014/main" id="{8F039F11-8A48-10F2-7F95-CBD0FC3C67CC}"/>
              </a:ext>
            </a:extLst>
          </p:cNvPr>
          <p:cNvPicPr>
            <a:picLocks noChangeAspect="1"/>
          </p:cNvPicPr>
          <p:nvPr/>
        </p:nvPicPr>
        <p:blipFill>
          <a:blip r:embed="rId2"/>
          <a:stretch>
            <a:fillRect/>
          </a:stretch>
        </p:blipFill>
        <p:spPr>
          <a:xfrm>
            <a:off x="5287599" y="4792572"/>
            <a:ext cx="2505075" cy="1609725"/>
          </a:xfrm>
          <a:prstGeom prst="rect">
            <a:avLst/>
          </a:prstGeom>
        </p:spPr>
      </p:pic>
      <p:sp>
        <p:nvSpPr>
          <p:cNvPr id="15" name="ZoneTexte 14">
            <a:extLst>
              <a:ext uri="{FF2B5EF4-FFF2-40B4-BE49-F238E27FC236}">
                <a16:creationId xmlns:a16="http://schemas.microsoft.com/office/drawing/2014/main" id="{B020D5AB-F583-D274-A755-940ACDD2394C}"/>
              </a:ext>
            </a:extLst>
          </p:cNvPr>
          <p:cNvSpPr txBox="1"/>
          <p:nvPr/>
        </p:nvSpPr>
        <p:spPr>
          <a:xfrm>
            <a:off x="5355772" y="6000206"/>
            <a:ext cx="1097280" cy="461665"/>
          </a:xfrm>
          <a:prstGeom prst="rect">
            <a:avLst/>
          </a:prstGeom>
          <a:noFill/>
        </p:spPr>
        <p:txBody>
          <a:bodyPr wrap="square" rtlCol="0">
            <a:spAutoFit/>
          </a:bodyPr>
          <a:lstStyle/>
          <a:p>
            <a:pPr algn="ctr"/>
            <a:r>
              <a:rPr lang="fr-FR" sz="2400" b="1" dirty="0">
                <a:solidFill>
                  <a:srgbClr val="FF0000"/>
                </a:solidFill>
              </a:rPr>
              <a:t>NON</a:t>
            </a:r>
          </a:p>
        </p:txBody>
      </p:sp>
      <p:pic>
        <p:nvPicPr>
          <p:cNvPr id="16" name="Image 15">
            <a:extLst>
              <a:ext uri="{FF2B5EF4-FFF2-40B4-BE49-F238E27FC236}">
                <a16:creationId xmlns:a16="http://schemas.microsoft.com/office/drawing/2014/main" id="{6A256D04-674A-568F-E645-73AD91D68E5C}"/>
              </a:ext>
            </a:extLst>
          </p:cNvPr>
          <p:cNvPicPr>
            <a:picLocks noChangeAspect="1"/>
          </p:cNvPicPr>
          <p:nvPr/>
        </p:nvPicPr>
        <p:blipFill>
          <a:blip r:embed="rId3"/>
          <a:stretch>
            <a:fillRect/>
          </a:stretch>
        </p:blipFill>
        <p:spPr>
          <a:xfrm>
            <a:off x="731520" y="1036320"/>
            <a:ext cx="1295587" cy="996995"/>
          </a:xfrm>
          <a:prstGeom prst="rect">
            <a:avLst/>
          </a:prstGeom>
        </p:spPr>
      </p:pic>
      <p:pic>
        <p:nvPicPr>
          <p:cNvPr id="17" name="Picture 4">
            <a:extLst>
              <a:ext uri="{FF2B5EF4-FFF2-40B4-BE49-F238E27FC236}">
                <a16:creationId xmlns:a16="http://schemas.microsoft.com/office/drawing/2014/main" id="{978CB58F-E509-F97D-DED6-2A70B2B1F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603" y="2975897"/>
            <a:ext cx="2480306" cy="156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17">
            <a:extLst>
              <a:ext uri="{FF2B5EF4-FFF2-40B4-BE49-F238E27FC236}">
                <a16:creationId xmlns:a16="http://schemas.microsoft.com/office/drawing/2014/main" id="{FCCB6EAC-750C-4392-58E3-2247A0EF011B}"/>
              </a:ext>
            </a:extLst>
          </p:cNvPr>
          <p:cNvPicPr>
            <a:picLocks noChangeAspect="1"/>
          </p:cNvPicPr>
          <p:nvPr/>
        </p:nvPicPr>
        <p:blipFill>
          <a:blip r:embed="rId5"/>
          <a:stretch>
            <a:fillRect/>
          </a:stretch>
        </p:blipFill>
        <p:spPr>
          <a:xfrm>
            <a:off x="5779090" y="1484933"/>
            <a:ext cx="2006374" cy="1335151"/>
          </a:xfrm>
          <a:prstGeom prst="rect">
            <a:avLst/>
          </a:prstGeom>
        </p:spPr>
      </p:pic>
      <p:sp>
        <p:nvSpPr>
          <p:cNvPr id="20" name="ZoneTexte 19">
            <a:extLst>
              <a:ext uri="{FF2B5EF4-FFF2-40B4-BE49-F238E27FC236}">
                <a16:creationId xmlns:a16="http://schemas.microsoft.com/office/drawing/2014/main" id="{982522F9-9C19-2244-C638-E29344B534F7}"/>
              </a:ext>
            </a:extLst>
          </p:cNvPr>
          <p:cNvSpPr txBox="1"/>
          <p:nvPr/>
        </p:nvSpPr>
        <p:spPr>
          <a:xfrm>
            <a:off x="3680032" y="1235295"/>
            <a:ext cx="17230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Calibri"/>
                <a:ea typeface="+mn-ea"/>
                <a:cs typeface="+mn-cs"/>
              </a:rPr>
              <a:t>NF C 15-100 Chapitre 7-704</a:t>
            </a:r>
          </a:p>
        </p:txBody>
      </p:sp>
      <p:pic>
        <p:nvPicPr>
          <p:cNvPr id="21" name="Picture 3">
            <a:extLst>
              <a:ext uri="{FF2B5EF4-FFF2-40B4-BE49-F238E27FC236}">
                <a16:creationId xmlns:a16="http://schemas.microsoft.com/office/drawing/2014/main" id="{11866966-40B7-179C-7322-7DAA9D7EF4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070" y="859925"/>
            <a:ext cx="1026198" cy="126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FF2B5EF4-FFF2-40B4-BE49-F238E27FC236}">
                <a16:creationId xmlns:a16="http://schemas.microsoft.com/office/drawing/2014/main" id="{E55CEBE1-923E-C822-9DD1-9890446D02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8933" y="3562308"/>
            <a:ext cx="990278" cy="62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ZoneTexte 22">
            <a:extLst>
              <a:ext uri="{FF2B5EF4-FFF2-40B4-BE49-F238E27FC236}">
                <a16:creationId xmlns:a16="http://schemas.microsoft.com/office/drawing/2014/main" id="{2C58FA95-E046-26BA-4E23-84B0AD6185D0}"/>
              </a:ext>
            </a:extLst>
          </p:cNvPr>
          <p:cNvSpPr txBox="1"/>
          <p:nvPr/>
        </p:nvSpPr>
        <p:spPr>
          <a:xfrm>
            <a:off x="918754" y="5455925"/>
            <a:ext cx="4036423" cy="369332"/>
          </a:xfrm>
          <a:prstGeom prst="rect">
            <a:avLst/>
          </a:prstGeom>
          <a:noFill/>
        </p:spPr>
        <p:txBody>
          <a:bodyPr wrap="square" rtlCol="0">
            <a:spAutoFit/>
          </a:bodyPr>
          <a:lstStyle/>
          <a:p>
            <a:r>
              <a:rPr lang="fr-FR" dirty="0"/>
              <a:t>4) Faire vérifier l’installation</a:t>
            </a:r>
          </a:p>
        </p:txBody>
      </p:sp>
      <p:pic>
        <p:nvPicPr>
          <p:cNvPr id="25" name="Image 24">
            <a:extLst>
              <a:ext uri="{FF2B5EF4-FFF2-40B4-BE49-F238E27FC236}">
                <a16:creationId xmlns:a16="http://schemas.microsoft.com/office/drawing/2014/main" id="{1BD4FE6E-D23A-CDD1-1D04-C8ADAF50BF38}"/>
              </a:ext>
            </a:extLst>
          </p:cNvPr>
          <p:cNvPicPr>
            <a:picLocks noChangeAspect="1"/>
          </p:cNvPicPr>
          <p:nvPr/>
        </p:nvPicPr>
        <p:blipFill>
          <a:blip r:embed="rId8"/>
          <a:stretch>
            <a:fillRect/>
          </a:stretch>
        </p:blipFill>
        <p:spPr>
          <a:xfrm>
            <a:off x="3622766" y="5254841"/>
            <a:ext cx="1558835" cy="1117656"/>
          </a:xfrm>
          <a:prstGeom prst="rect">
            <a:avLst/>
          </a:prstGeom>
        </p:spPr>
      </p:pic>
    </p:spTree>
    <p:extLst>
      <p:ext uri="{BB962C8B-B14F-4D97-AF65-F5344CB8AC3E}">
        <p14:creationId xmlns:p14="http://schemas.microsoft.com/office/powerpoint/2010/main" val="3263529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D4A3F39-834F-DACE-371F-6824A221D644}"/>
              </a:ext>
            </a:extLst>
          </p:cNvPr>
          <p:cNvSpPr txBox="1"/>
          <p:nvPr/>
        </p:nvSpPr>
        <p:spPr>
          <a:xfrm>
            <a:off x="2132674" y="1217492"/>
            <a:ext cx="497351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4800" b="1" i="0" u="none" strike="noStrike" kern="1200" cap="none" spc="0" normalizeH="0" baseline="0" noProof="0" dirty="0">
                <a:ln>
                  <a:noFill/>
                </a:ln>
                <a:solidFill>
                  <a:srgbClr val="002060"/>
                </a:solidFill>
                <a:effectLst/>
                <a:uLnTx/>
                <a:uFillTx/>
                <a:latin typeface="Calibri"/>
                <a:ea typeface="+mn-ea"/>
                <a:cs typeface="+mn-cs"/>
              </a:rPr>
              <a:t>MERCI DE VOTRE ATTENTION</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Question Mark Golden Interrogation Point Symbol Asking Questions Sign White  Stick Figure Man Person Pondering Thinking Standing Learning Character Icon  3d Rendering Graphic Illustration Isolated On White Background In High  Resolution Stock">
            <a:extLst>
              <a:ext uri="{FF2B5EF4-FFF2-40B4-BE49-F238E27FC236}">
                <a16:creationId xmlns:a16="http://schemas.microsoft.com/office/drawing/2014/main" id="{A46EA842-3189-CDE1-9DEC-011D1391B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066" y="308895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13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64452AA-7216-8A54-EA17-5C0F13806401}"/>
              </a:ext>
            </a:extLst>
          </p:cNvPr>
          <p:cNvSpPr txBox="1"/>
          <p:nvPr/>
        </p:nvSpPr>
        <p:spPr>
          <a:xfrm>
            <a:off x="483606" y="176696"/>
            <a:ext cx="8064896" cy="646331"/>
          </a:xfrm>
          <a:prstGeom prst="rect">
            <a:avLst/>
          </a:prstGeom>
          <a:noFill/>
        </p:spPr>
        <p:txBody>
          <a:bodyPr wrap="square" rtlCol="0">
            <a:spAutoFit/>
          </a:bodyPr>
          <a:lstStyle/>
          <a:p>
            <a:pPr algn="ctr"/>
            <a:r>
              <a:rPr lang="fr-FR" sz="3600" b="1" dirty="0">
                <a:solidFill>
                  <a:srgbClr val="C00000"/>
                </a:solidFill>
              </a:rPr>
              <a:t>L’électricité, c’est dangereux</a:t>
            </a:r>
          </a:p>
        </p:txBody>
      </p:sp>
      <p:pic>
        <p:nvPicPr>
          <p:cNvPr id="5" name="Image 4">
            <a:extLst>
              <a:ext uri="{FF2B5EF4-FFF2-40B4-BE49-F238E27FC236}">
                <a16:creationId xmlns:a16="http://schemas.microsoft.com/office/drawing/2014/main" id="{2E1DA116-C5F2-EA80-80C2-40623EACE0A8}"/>
              </a:ext>
            </a:extLst>
          </p:cNvPr>
          <p:cNvPicPr>
            <a:picLocks noChangeAspect="1"/>
          </p:cNvPicPr>
          <p:nvPr/>
        </p:nvPicPr>
        <p:blipFill>
          <a:blip r:embed="rId2"/>
          <a:stretch>
            <a:fillRect/>
          </a:stretch>
        </p:blipFill>
        <p:spPr>
          <a:xfrm>
            <a:off x="1525843" y="3841751"/>
            <a:ext cx="1628775" cy="2019300"/>
          </a:xfrm>
          <a:prstGeom prst="rect">
            <a:avLst/>
          </a:prstGeom>
        </p:spPr>
      </p:pic>
      <p:pic>
        <p:nvPicPr>
          <p:cNvPr id="6" name="Image 5">
            <a:extLst>
              <a:ext uri="{FF2B5EF4-FFF2-40B4-BE49-F238E27FC236}">
                <a16:creationId xmlns:a16="http://schemas.microsoft.com/office/drawing/2014/main" id="{D13B32C8-0710-EDD9-5DC4-AFDB2FC02C9C}"/>
              </a:ext>
            </a:extLst>
          </p:cNvPr>
          <p:cNvPicPr>
            <a:picLocks noChangeAspect="1"/>
          </p:cNvPicPr>
          <p:nvPr/>
        </p:nvPicPr>
        <p:blipFill>
          <a:blip r:embed="rId3"/>
          <a:stretch>
            <a:fillRect/>
          </a:stretch>
        </p:blipFill>
        <p:spPr>
          <a:xfrm>
            <a:off x="2220228" y="1137566"/>
            <a:ext cx="6448425" cy="2457450"/>
          </a:xfrm>
          <a:prstGeom prst="rect">
            <a:avLst/>
          </a:prstGeom>
        </p:spPr>
      </p:pic>
      <p:pic>
        <p:nvPicPr>
          <p:cNvPr id="7" name="Image 6">
            <a:extLst>
              <a:ext uri="{FF2B5EF4-FFF2-40B4-BE49-F238E27FC236}">
                <a16:creationId xmlns:a16="http://schemas.microsoft.com/office/drawing/2014/main" id="{D1917676-442A-7DBB-3FC6-91167A8D3D90}"/>
              </a:ext>
            </a:extLst>
          </p:cNvPr>
          <p:cNvPicPr>
            <a:picLocks noChangeAspect="1"/>
          </p:cNvPicPr>
          <p:nvPr/>
        </p:nvPicPr>
        <p:blipFill>
          <a:blip r:embed="rId4"/>
          <a:stretch>
            <a:fillRect/>
          </a:stretch>
        </p:blipFill>
        <p:spPr>
          <a:xfrm>
            <a:off x="3513105" y="3733656"/>
            <a:ext cx="2143125" cy="2143125"/>
          </a:xfrm>
          <a:prstGeom prst="rect">
            <a:avLst/>
          </a:prstGeom>
        </p:spPr>
      </p:pic>
      <p:sp>
        <p:nvSpPr>
          <p:cNvPr id="8" name="ZoneTexte 7">
            <a:extLst>
              <a:ext uri="{FF2B5EF4-FFF2-40B4-BE49-F238E27FC236}">
                <a16:creationId xmlns:a16="http://schemas.microsoft.com/office/drawing/2014/main" id="{8E887165-2183-16A2-6C0A-A57D1AE665D3}"/>
              </a:ext>
            </a:extLst>
          </p:cNvPr>
          <p:cNvSpPr txBox="1"/>
          <p:nvPr/>
        </p:nvSpPr>
        <p:spPr>
          <a:xfrm>
            <a:off x="304024" y="5896775"/>
            <a:ext cx="8064896" cy="523220"/>
          </a:xfrm>
          <a:prstGeom prst="rect">
            <a:avLst/>
          </a:prstGeom>
          <a:noFill/>
        </p:spPr>
        <p:txBody>
          <a:bodyPr wrap="square" rtlCol="0">
            <a:spAutoFit/>
          </a:bodyPr>
          <a:lstStyle/>
          <a:p>
            <a:pPr algn="ctr"/>
            <a:r>
              <a:rPr lang="fr-FR" sz="2800" b="1" dirty="0">
                <a:solidFill>
                  <a:srgbClr val="C00000"/>
                </a:solidFill>
              </a:rPr>
              <a:t>C’est mortel dans un délai très court</a:t>
            </a:r>
          </a:p>
        </p:txBody>
      </p:sp>
      <p:sp>
        <p:nvSpPr>
          <p:cNvPr id="9" name="ZoneTexte 8">
            <a:extLst>
              <a:ext uri="{FF2B5EF4-FFF2-40B4-BE49-F238E27FC236}">
                <a16:creationId xmlns:a16="http://schemas.microsoft.com/office/drawing/2014/main" id="{8878BD50-F202-C8AD-E770-5B2A95DF0D5F}"/>
              </a:ext>
            </a:extLst>
          </p:cNvPr>
          <p:cNvSpPr txBox="1"/>
          <p:nvPr/>
        </p:nvSpPr>
        <p:spPr>
          <a:xfrm>
            <a:off x="6165667" y="3927567"/>
            <a:ext cx="2307772" cy="1200329"/>
          </a:xfrm>
          <a:prstGeom prst="rect">
            <a:avLst/>
          </a:prstGeom>
          <a:noFill/>
        </p:spPr>
        <p:txBody>
          <a:bodyPr wrap="square" rtlCol="0">
            <a:spAutoFit/>
          </a:bodyPr>
          <a:lstStyle/>
          <a:p>
            <a:pPr algn="ctr"/>
            <a:r>
              <a:rPr lang="fr-FR" dirty="0"/>
              <a:t>Temps de déclenchement exigé par la norme : </a:t>
            </a:r>
          </a:p>
          <a:p>
            <a:pPr algn="ctr"/>
            <a:r>
              <a:rPr lang="fr-FR" b="1" dirty="0">
                <a:solidFill>
                  <a:srgbClr val="C00000"/>
                </a:solidFill>
              </a:rPr>
              <a:t>200 millisecondes</a:t>
            </a:r>
          </a:p>
        </p:txBody>
      </p:sp>
      <p:sp>
        <p:nvSpPr>
          <p:cNvPr id="10" name="Flèche : droite 9">
            <a:extLst>
              <a:ext uri="{FF2B5EF4-FFF2-40B4-BE49-F238E27FC236}">
                <a16:creationId xmlns:a16="http://schemas.microsoft.com/office/drawing/2014/main" id="{B58CDF19-7C97-72BC-F72C-C2DFF3EE3A28}"/>
              </a:ext>
            </a:extLst>
          </p:cNvPr>
          <p:cNvSpPr/>
          <p:nvPr/>
        </p:nvSpPr>
        <p:spPr>
          <a:xfrm rot="17713668">
            <a:off x="6446951" y="5355179"/>
            <a:ext cx="583837" cy="39188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94611DC-3F4B-67A6-9A80-B0660BD41936}"/>
              </a:ext>
            </a:extLst>
          </p:cNvPr>
          <p:cNvPicPr>
            <a:picLocks noChangeAspect="1"/>
          </p:cNvPicPr>
          <p:nvPr/>
        </p:nvPicPr>
        <p:blipFill>
          <a:blip r:embed="rId5"/>
          <a:stretch>
            <a:fillRect/>
          </a:stretch>
        </p:blipFill>
        <p:spPr>
          <a:xfrm>
            <a:off x="110383" y="1431180"/>
            <a:ext cx="1465869" cy="1858321"/>
          </a:xfrm>
          <a:prstGeom prst="rect">
            <a:avLst/>
          </a:prstGeom>
        </p:spPr>
      </p:pic>
      <p:sp>
        <p:nvSpPr>
          <p:cNvPr id="12" name="Flèche : droite 11">
            <a:extLst>
              <a:ext uri="{FF2B5EF4-FFF2-40B4-BE49-F238E27FC236}">
                <a16:creationId xmlns:a16="http://schemas.microsoft.com/office/drawing/2014/main" id="{64868A90-1974-8464-EA00-E6129DA3219C}"/>
              </a:ext>
            </a:extLst>
          </p:cNvPr>
          <p:cNvSpPr/>
          <p:nvPr/>
        </p:nvSpPr>
        <p:spPr>
          <a:xfrm>
            <a:off x="1872344" y="1924594"/>
            <a:ext cx="29609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4D9B0BAC-5F74-B902-75EB-5A41B93A548A}"/>
              </a:ext>
            </a:extLst>
          </p:cNvPr>
          <p:cNvSpPr/>
          <p:nvPr/>
        </p:nvSpPr>
        <p:spPr>
          <a:xfrm rot="3671000">
            <a:off x="1389018" y="3130732"/>
            <a:ext cx="29609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558135A1-E221-7500-052D-A8D9655FFA21}"/>
              </a:ext>
            </a:extLst>
          </p:cNvPr>
          <p:cNvSpPr txBox="1"/>
          <p:nvPr/>
        </p:nvSpPr>
        <p:spPr>
          <a:xfrm>
            <a:off x="2551611" y="3333204"/>
            <a:ext cx="2151017" cy="369332"/>
          </a:xfrm>
          <a:prstGeom prst="rect">
            <a:avLst/>
          </a:prstGeom>
          <a:noFill/>
        </p:spPr>
        <p:txBody>
          <a:bodyPr wrap="square" rtlCol="0">
            <a:spAutoFit/>
          </a:bodyPr>
          <a:lstStyle/>
          <a:p>
            <a:pPr algn="ctr"/>
            <a:r>
              <a:rPr lang="fr-FR" dirty="0">
                <a:solidFill>
                  <a:srgbClr val="C00000"/>
                </a:solidFill>
              </a:rPr>
              <a:t>Sensations</a:t>
            </a:r>
          </a:p>
        </p:txBody>
      </p:sp>
      <p:sp>
        <p:nvSpPr>
          <p:cNvPr id="15" name="ZoneTexte 14">
            <a:extLst>
              <a:ext uri="{FF2B5EF4-FFF2-40B4-BE49-F238E27FC236}">
                <a16:creationId xmlns:a16="http://schemas.microsoft.com/office/drawing/2014/main" id="{94A9E5DA-3922-E676-EC0A-ADEF232093AC}"/>
              </a:ext>
            </a:extLst>
          </p:cNvPr>
          <p:cNvSpPr txBox="1"/>
          <p:nvPr/>
        </p:nvSpPr>
        <p:spPr>
          <a:xfrm>
            <a:off x="4828903" y="3333204"/>
            <a:ext cx="2151017" cy="369332"/>
          </a:xfrm>
          <a:prstGeom prst="rect">
            <a:avLst/>
          </a:prstGeom>
          <a:noFill/>
        </p:spPr>
        <p:txBody>
          <a:bodyPr wrap="square" rtlCol="0">
            <a:spAutoFit/>
          </a:bodyPr>
          <a:lstStyle/>
          <a:p>
            <a:pPr algn="ctr"/>
            <a:r>
              <a:rPr lang="fr-FR" dirty="0">
                <a:solidFill>
                  <a:srgbClr val="C00000"/>
                </a:solidFill>
              </a:rPr>
              <a:t>Paralysie</a:t>
            </a:r>
          </a:p>
        </p:txBody>
      </p:sp>
      <p:sp>
        <p:nvSpPr>
          <p:cNvPr id="16" name="ZoneTexte 15">
            <a:extLst>
              <a:ext uri="{FF2B5EF4-FFF2-40B4-BE49-F238E27FC236}">
                <a16:creationId xmlns:a16="http://schemas.microsoft.com/office/drawing/2014/main" id="{EA238997-6C71-810A-400A-A36647C23AA1}"/>
              </a:ext>
            </a:extLst>
          </p:cNvPr>
          <p:cNvSpPr txBox="1"/>
          <p:nvPr/>
        </p:nvSpPr>
        <p:spPr>
          <a:xfrm>
            <a:off x="6535783" y="3333204"/>
            <a:ext cx="2151017" cy="369332"/>
          </a:xfrm>
          <a:prstGeom prst="rect">
            <a:avLst/>
          </a:prstGeom>
          <a:noFill/>
        </p:spPr>
        <p:txBody>
          <a:bodyPr wrap="square" rtlCol="0">
            <a:spAutoFit/>
          </a:bodyPr>
          <a:lstStyle/>
          <a:p>
            <a:pPr algn="ctr"/>
            <a:r>
              <a:rPr lang="fr-FR" dirty="0">
                <a:solidFill>
                  <a:srgbClr val="C00000"/>
                </a:solidFill>
              </a:rPr>
              <a:t>Fibrillation</a:t>
            </a:r>
          </a:p>
        </p:txBody>
      </p:sp>
      <p:sp>
        <p:nvSpPr>
          <p:cNvPr id="19" name="ZoneTexte 18">
            <a:extLst>
              <a:ext uri="{FF2B5EF4-FFF2-40B4-BE49-F238E27FC236}">
                <a16:creationId xmlns:a16="http://schemas.microsoft.com/office/drawing/2014/main" id="{0A7C0869-54BE-5BF6-7EAB-FF9FEFDEA989}"/>
              </a:ext>
            </a:extLst>
          </p:cNvPr>
          <p:cNvSpPr txBox="1"/>
          <p:nvPr/>
        </p:nvSpPr>
        <p:spPr>
          <a:xfrm>
            <a:off x="2281646" y="902664"/>
            <a:ext cx="5216434" cy="307777"/>
          </a:xfrm>
          <a:prstGeom prst="rect">
            <a:avLst/>
          </a:prstGeom>
          <a:noFill/>
        </p:spPr>
        <p:txBody>
          <a:bodyPr wrap="square">
            <a:spAutoFit/>
          </a:bodyPr>
          <a:lstStyle/>
          <a:p>
            <a:pPr algn="ctr"/>
            <a:r>
              <a:rPr kumimoji="0" lang="fr-FR" altLang="fr-FR" sz="1400" b="1" i="0" u="none" strike="noStrike" kern="1200" cap="none" spc="0" normalizeH="0" baseline="0" noProof="0" dirty="0">
                <a:ln>
                  <a:noFill/>
                </a:ln>
                <a:solidFill>
                  <a:srgbClr val="002060"/>
                </a:solidFill>
                <a:effectLst/>
                <a:uLnTx/>
                <a:uFillTx/>
                <a:latin typeface="Calibri"/>
                <a:ea typeface="+mj-ea"/>
                <a:cs typeface="+mj-cs"/>
              </a:rPr>
              <a:t>LES EFFETS DU COURANT ELECTRIQUE </a:t>
            </a:r>
            <a:r>
              <a:rPr lang="fr-FR" altLang="fr-FR" sz="1400" b="1" dirty="0">
                <a:solidFill>
                  <a:srgbClr val="002060"/>
                </a:solidFill>
                <a:latin typeface="Calibri"/>
                <a:ea typeface="+mj-ea"/>
                <a:cs typeface="+mj-cs"/>
              </a:rPr>
              <a:t>SUR</a:t>
            </a:r>
            <a:r>
              <a:rPr kumimoji="0" lang="fr-FR" altLang="fr-FR" sz="1400" b="1" i="0" u="none" strike="noStrike" kern="1200" cap="none" spc="0" normalizeH="0" baseline="0" noProof="0" dirty="0">
                <a:ln>
                  <a:noFill/>
                </a:ln>
                <a:solidFill>
                  <a:srgbClr val="002060"/>
                </a:solidFill>
                <a:effectLst/>
                <a:uLnTx/>
                <a:uFillTx/>
                <a:latin typeface="Calibri"/>
                <a:ea typeface="+mj-ea"/>
                <a:cs typeface="+mj-cs"/>
              </a:rPr>
              <a:t> L ’ORGANISME</a:t>
            </a:r>
            <a:endParaRPr lang="fr-FR" sz="1100" dirty="0"/>
          </a:p>
        </p:txBody>
      </p:sp>
    </p:spTree>
    <p:extLst>
      <p:ext uri="{BB962C8B-B14F-4D97-AF65-F5344CB8AC3E}">
        <p14:creationId xmlns:p14="http://schemas.microsoft.com/office/powerpoint/2010/main" val="430081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53D5FD5-6DD1-C2AE-E5F0-8F4DF1465EB5}"/>
              </a:ext>
            </a:extLst>
          </p:cNvPr>
          <p:cNvSpPr txBox="1"/>
          <p:nvPr/>
        </p:nvSpPr>
        <p:spPr>
          <a:xfrm>
            <a:off x="1576250" y="69669"/>
            <a:ext cx="5390607" cy="830997"/>
          </a:xfrm>
          <a:prstGeom prst="rect">
            <a:avLst/>
          </a:prstGeom>
          <a:solidFill>
            <a:schemeClr val="bg1"/>
          </a:solidFill>
        </p:spPr>
        <p:txBody>
          <a:bodyPr wrap="square" rtlCol="0">
            <a:spAutoFit/>
          </a:bodyPr>
          <a:lstStyle/>
          <a:p>
            <a:pPr algn="ctr"/>
            <a:r>
              <a:rPr lang="fr-FR" sz="2400" b="1" dirty="0">
                <a:solidFill>
                  <a:srgbClr val="C00000"/>
                </a:solidFill>
              </a:rPr>
              <a:t>2021 - 2022 : </a:t>
            </a:r>
          </a:p>
          <a:p>
            <a:pPr algn="ctr"/>
            <a:r>
              <a:rPr lang="fr-FR" sz="2400" b="1" dirty="0">
                <a:solidFill>
                  <a:srgbClr val="C00000"/>
                </a:solidFill>
              </a:rPr>
              <a:t>1 BRULE et 3 TRAVAILLEURS DECEDES </a:t>
            </a:r>
          </a:p>
        </p:txBody>
      </p:sp>
      <p:grpSp>
        <p:nvGrpSpPr>
          <p:cNvPr id="10" name="Groupe 9">
            <a:extLst>
              <a:ext uri="{FF2B5EF4-FFF2-40B4-BE49-F238E27FC236}">
                <a16:creationId xmlns:a16="http://schemas.microsoft.com/office/drawing/2014/main" id="{4A344B87-1FC9-3294-E917-4B4CF3BC4F76}"/>
              </a:ext>
            </a:extLst>
          </p:cNvPr>
          <p:cNvGrpSpPr/>
          <p:nvPr/>
        </p:nvGrpSpPr>
        <p:grpSpPr>
          <a:xfrm>
            <a:off x="757646" y="2377448"/>
            <a:ext cx="7707086" cy="1194971"/>
            <a:chOff x="757646" y="1550126"/>
            <a:chExt cx="7707086" cy="1194971"/>
          </a:xfrm>
          <a:solidFill>
            <a:schemeClr val="bg1"/>
          </a:solidFill>
        </p:grpSpPr>
        <p:sp>
          <p:nvSpPr>
            <p:cNvPr id="4" name="ZoneTexte 3">
              <a:extLst>
                <a:ext uri="{FF2B5EF4-FFF2-40B4-BE49-F238E27FC236}">
                  <a16:creationId xmlns:a16="http://schemas.microsoft.com/office/drawing/2014/main" id="{1B62B896-BFB9-73CE-2FFE-4F61D99743AF}"/>
                </a:ext>
              </a:extLst>
            </p:cNvPr>
            <p:cNvSpPr txBox="1"/>
            <p:nvPr/>
          </p:nvSpPr>
          <p:spPr>
            <a:xfrm>
              <a:off x="757646" y="1550126"/>
              <a:ext cx="7384868" cy="461665"/>
            </a:xfrm>
            <a:prstGeom prst="rect">
              <a:avLst/>
            </a:prstGeom>
            <a:grpFill/>
          </p:spPr>
          <p:txBody>
            <a:bodyPr wrap="square" rtlCol="0">
              <a:spAutoFit/>
            </a:bodyPr>
            <a:lstStyle/>
            <a:p>
              <a:r>
                <a:rPr lang="fr-FR" sz="2400" b="1" dirty="0"/>
                <a:t>2° Une installation temporaire mal faite</a:t>
              </a:r>
            </a:p>
          </p:txBody>
        </p:sp>
        <p:sp>
          <p:nvSpPr>
            <p:cNvPr id="7" name="ZoneTexte 6">
              <a:extLst>
                <a:ext uri="{FF2B5EF4-FFF2-40B4-BE49-F238E27FC236}">
                  <a16:creationId xmlns:a16="http://schemas.microsoft.com/office/drawing/2014/main" id="{39490C26-C224-B2BE-6B5F-E6D533BB9BE5}"/>
                </a:ext>
              </a:extLst>
            </p:cNvPr>
            <p:cNvSpPr txBox="1"/>
            <p:nvPr/>
          </p:nvSpPr>
          <p:spPr>
            <a:xfrm>
              <a:off x="757646" y="2098766"/>
              <a:ext cx="7707086" cy="646331"/>
            </a:xfrm>
            <a:prstGeom prst="rect">
              <a:avLst/>
            </a:prstGeom>
            <a:grpFill/>
          </p:spPr>
          <p:txBody>
            <a:bodyPr wrap="square" rtlCol="0">
              <a:spAutoFit/>
            </a:bodyPr>
            <a:lstStyle/>
            <a:p>
              <a:pPr algn="just"/>
              <a:r>
                <a:rPr lang="fr-FR" dirty="0"/>
                <a:t>Un travailleur meurt en voulant arrêter un groupe électrogène. Après enquête et examen </a:t>
              </a:r>
              <a:r>
                <a:rPr lang="fr-FR" dirty="0">
                  <a:solidFill>
                    <a:srgbClr val="C00000"/>
                  </a:solidFill>
                </a:rPr>
                <a:t>l’installation est non conforme</a:t>
              </a:r>
              <a:r>
                <a:rPr lang="fr-FR" dirty="0"/>
                <a:t>.</a:t>
              </a:r>
            </a:p>
          </p:txBody>
        </p:sp>
      </p:grpSp>
      <p:grpSp>
        <p:nvGrpSpPr>
          <p:cNvPr id="11" name="Groupe 10">
            <a:extLst>
              <a:ext uri="{FF2B5EF4-FFF2-40B4-BE49-F238E27FC236}">
                <a16:creationId xmlns:a16="http://schemas.microsoft.com/office/drawing/2014/main" id="{CABF0C05-9AC9-1746-3DA0-09466759BEAD}"/>
              </a:ext>
            </a:extLst>
          </p:cNvPr>
          <p:cNvGrpSpPr/>
          <p:nvPr/>
        </p:nvGrpSpPr>
        <p:grpSpPr>
          <a:xfrm>
            <a:off x="757646" y="3801299"/>
            <a:ext cx="7707086" cy="1168846"/>
            <a:chOff x="757646" y="2860766"/>
            <a:chExt cx="7707086" cy="1168846"/>
          </a:xfrm>
          <a:solidFill>
            <a:schemeClr val="bg1"/>
          </a:solidFill>
        </p:grpSpPr>
        <p:sp>
          <p:nvSpPr>
            <p:cNvPr id="5" name="ZoneTexte 4">
              <a:extLst>
                <a:ext uri="{FF2B5EF4-FFF2-40B4-BE49-F238E27FC236}">
                  <a16:creationId xmlns:a16="http://schemas.microsoft.com/office/drawing/2014/main" id="{97179DB3-6698-3019-A83A-EC6A32C3D3C9}"/>
                </a:ext>
              </a:extLst>
            </p:cNvPr>
            <p:cNvSpPr txBox="1"/>
            <p:nvPr/>
          </p:nvSpPr>
          <p:spPr>
            <a:xfrm>
              <a:off x="757646" y="2860766"/>
              <a:ext cx="7384868" cy="461665"/>
            </a:xfrm>
            <a:prstGeom prst="rect">
              <a:avLst/>
            </a:prstGeom>
            <a:grpFill/>
          </p:spPr>
          <p:txBody>
            <a:bodyPr wrap="square" rtlCol="0">
              <a:spAutoFit/>
            </a:bodyPr>
            <a:lstStyle/>
            <a:p>
              <a:r>
                <a:rPr lang="fr-FR" sz="2400" b="1" dirty="0"/>
                <a:t>3° Une erreur professionnelle</a:t>
              </a:r>
            </a:p>
          </p:txBody>
        </p:sp>
        <p:sp>
          <p:nvSpPr>
            <p:cNvPr id="8" name="ZoneTexte 7">
              <a:extLst>
                <a:ext uri="{FF2B5EF4-FFF2-40B4-BE49-F238E27FC236}">
                  <a16:creationId xmlns:a16="http://schemas.microsoft.com/office/drawing/2014/main" id="{E401E2BE-BE94-523B-6572-B3B2640EA5FE}"/>
                </a:ext>
              </a:extLst>
            </p:cNvPr>
            <p:cNvSpPr txBox="1"/>
            <p:nvPr/>
          </p:nvSpPr>
          <p:spPr>
            <a:xfrm>
              <a:off x="757646" y="3383281"/>
              <a:ext cx="7707086" cy="646331"/>
            </a:xfrm>
            <a:prstGeom prst="rect">
              <a:avLst/>
            </a:prstGeom>
            <a:grpFill/>
          </p:spPr>
          <p:txBody>
            <a:bodyPr wrap="square" rtlCol="0">
              <a:spAutoFit/>
            </a:bodyPr>
            <a:lstStyle/>
            <a:p>
              <a:pPr algn="just"/>
              <a:r>
                <a:rPr lang="fr-FR" dirty="0"/>
                <a:t>Un électricien confirmé intervient sur une installation (400A) et meurt pour avoir mis une main là ou il ne fallait pas. </a:t>
              </a:r>
              <a:r>
                <a:rPr lang="fr-FR" dirty="0">
                  <a:solidFill>
                    <a:srgbClr val="C00000"/>
                  </a:solidFill>
                </a:rPr>
                <a:t>Il ne portait d’EPI.</a:t>
              </a:r>
            </a:p>
          </p:txBody>
        </p:sp>
      </p:grpSp>
      <p:grpSp>
        <p:nvGrpSpPr>
          <p:cNvPr id="12" name="Groupe 11">
            <a:extLst>
              <a:ext uri="{FF2B5EF4-FFF2-40B4-BE49-F238E27FC236}">
                <a16:creationId xmlns:a16="http://schemas.microsoft.com/office/drawing/2014/main" id="{0D3496DC-3DCC-98A6-D2BC-58B1522BAE01}"/>
              </a:ext>
            </a:extLst>
          </p:cNvPr>
          <p:cNvGrpSpPr/>
          <p:nvPr/>
        </p:nvGrpSpPr>
        <p:grpSpPr>
          <a:xfrm>
            <a:off x="757646" y="5199025"/>
            <a:ext cx="7707086" cy="1173200"/>
            <a:chOff x="757646" y="4371703"/>
            <a:chExt cx="7707086" cy="1173200"/>
          </a:xfrm>
          <a:solidFill>
            <a:schemeClr val="bg1"/>
          </a:solidFill>
        </p:grpSpPr>
        <p:sp>
          <p:nvSpPr>
            <p:cNvPr id="6" name="ZoneTexte 5">
              <a:extLst>
                <a:ext uri="{FF2B5EF4-FFF2-40B4-BE49-F238E27FC236}">
                  <a16:creationId xmlns:a16="http://schemas.microsoft.com/office/drawing/2014/main" id="{97ED586D-D768-06A3-9EA1-6D06502CA153}"/>
                </a:ext>
              </a:extLst>
            </p:cNvPr>
            <p:cNvSpPr txBox="1"/>
            <p:nvPr/>
          </p:nvSpPr>
          <p:spPr>
            <a:xfrm>
              <a:off x="757646" y="4371703"/>
              <a:ext cx="7384868" cy="461665"/>
            </a:xfrm>
            <a:prstGeom prst="rect">
              <a:avLst/>
            </a:prstGeom>
            <a:grpFill/>
          </p:spPr>
          <p:txBody>
            <a:bodyPr wrap="square" rtlCol="0">
              <a:spAutoFit/>
            </a:bodyPr>
            <a:lstStyle/>
            <a:p>
              <a:r>
                <a:rPr lang="fr-FR" sz="2400" b="1" dirty="0"/>
                <a:t>4° Une installation défectueuse</a:t>
              </a:r>
            </a:p>
          </p:txBody>
        </p:sp>
        <p:sp>
          <p:nvSpPr>
            <p:cNvPr id="9" name="ZoneTexte 8">
              <a:extLst>
                <a:ext uri="{FF2B5EF4-FFF2-40B4-BE49-F238E27FC236}">
                  <a16:creationId xmlns:a16="http://schemas.microsoft.com/office/drawing/2014/main" id="{E09BD308-4AA6-7F54-6EC2-5C832CB5B2BD}"/>
                </a:ext>
              </a:extLst>
            </p:cNvPr>
            <p:cNvSpPr txBox="1"/>
            <p:nvPr/>
          </p:nvSpPr>
          <p:spPr>
            <a:xfrm>
              <a:off x="757646" y="4898572"/>
              <a:ext cx="7707086" cy="646331"/>
            </a:xfrm>
            <a:prstGeom prst="rect">
              <a:avLst/>
            </a:prstGeom>
            <a:grpFill/>
          </p:spPr>
          <p:txBody>
            <a:bodyPr wrap="square" rtlCol="0">
              <a:spAutoFit/>
            </a:bodyPr>
            <a:lstStyle/>
            <a:p>
              <a:pPr algn="just"/>
              <a:r>
                <a:rPr lang="fr-FR" dirty="0"/>
                <a:t>Un électricien meurt en voulant dépanner une installation. Après enquête, il s’avère que </a:t>
              </a:r>
              <a:r>
                <a:rPr lang="fr-FR" dirty="0">
                  <a:solidFill>
                    <a:srgbClr val="C00000"/>
                  </a:solidFill>
                </a:rPr>
                <a:t>l’installation n’a pas réagit comme attendue</a:t>
              </a:r>
              <a:r>
                <a:rPr lang="fr-FR" dirty="0"/>
                <a:t>.</a:t>
              </a:r>
            </a:p>
          </p:txBody>
        </p:sp>
      </p:grpSp>
      <p:grpSp>
        <p:nvGrpSpPr>
          <p:cNvPr id="13" name="Groupe 12">
            <a:extLst>
              <a:ext uri="{FF2B5EF4-FFF2-40B4-BE49-F238E27FC236}">
                <a16:creationId xmlns:a16="http://schemas.microsoft.com/office/drawing/2014/main" id="{6E8508AA-3FBA-655F-C43A-D8C8579FEBE9}"/>
              </a:ext>
            </a:extLst>
          </p:cNvPr>
          <p:cNvGrpSpPr/>
          <p:nvPr/>
        </p:nvGrpSpPr>
        <p:grpSpPr>
          <a:xfrm>
            <a:off x="744583" y="1014557"/>
            <a:ext cx="7707086" cy="1194971"/>
            <a:chOff x="757646" y="1550126"/>
            <a:chExt cx="7707086" cy="1194971"/>
          </a:xfrm>
          <a:solidFill>
            <a:schemeClr val="bg1"/>
          </a:solidFill>
        </p:grpSpPr>
        <p:sp>
          <p:nvSpPr>
            <p:cNvPr id="14" name="ZoneTexte 13">
              <a:extLst>
                <a:ext uri="{FF2B5EF4-FFF2-40B4-BE49-F238E27FC236}">
                  <a16:creationId xmlns:a16="http://schemas.microsoft.com/office/drawing/2014/main" id="{DDBB4854-6E4A-2834-19A0-8B4EDD4E5B26}"/>
                </a:ext>
              </a:extLst>
            </p:cNvPr>
            <p:cNvSpPr txBox="1"/>
            <p:nvPr/>
          </p:nvSpPr>
          <p:spPr>
            <a:xfrm>
              <a:off x="757646" y="1550126"/>
              <a:ext cx="7384868" cy="461665"/>
            </a:xfrm>
            <a:prstGeom prst="rect">
              <a:avLst/>
            </a:prstGeom>
            <a:grpFill/>
          </p:spPr>
          <p:txBody>
            <a:bodyPr wrap="square" rtlCol="0">
              <a:spAutoFit/>
            </a:bodyPr>
            <a:lstStyle/>
            <a:p>
              <a:r>
                <a:rPr lang="fr-FR" sz="2400" b="1" dirty="0"/>
                <a:t>1° Contact d’une nacelle avec une ligne haute tension</a:t>
              </a:r>
            </a:p>
          </p:txBody>
        </p:sp>
        <p:sp>
          <p:nvSpPr>
            <p:cNvPr id="15" name="ZoneTexte 14">
              <a:extLst>
                <a:ext uri="{FF2B5EF4-FFF2-40B4-BE49-F238E27FC236}">
                  <a16:creationId xmlns:a16="http://schemas.microsoft.com/office/drawing/2014/main" id="{0661B354-4379-67B0-D0D5-934B9D95BBB6}"/>
                </a:ext>
              </a:extLst>
            </p:cNvPr>
            <p:cNvSpPr txBox="1"/>
            <p:nvPr/>
          </p:nvSpPr>
          <p:spPr>
            <a:xfrm>
              <a:off x="757646" y="2098766"/>
              <a:ext cx="7707086" cy="646331"/>
            </a:xfrm>
            <a:prstGeom prst="rect">
              <a:avLst/>
            </a:prstGeom>
            <a:grpFill/>
          </p:spPr>
          <p:txBody>
            <a:bodyPr wrap="square" rtlCol="0">
              <a:spAutoFit/>
            </a:bodyPr>
            <a:lstStyle/>
            <a:p>
              <a:pPr algn="just"/>
              <a:r>
                <a:rPr lang="fr-FR" dirty="0"/>
                <a:t>En 2021, un travailleur est sévèrement brulé en s’approchant trop prêt d’une ligne 15kv . Après enquête </a:t>
              </a:r>
              <a:r>
                <a:rPr lang="fr-FR" dirty="0">
                  <a:solidFill>
                    <a:srgbClr val="C00000"/>
                  </a:solidFill>
                </a:rPr>
                <a:t>méconnaissance des règle de sécurité</a:t>
              </a:r>
              <a:r>
                <a:rPr lang="fr-FR" dirty="0"/>
                <a:t>.</a:t>
              </a:r>
            </a:p>
          </p:txBody>
        </p:sp>
      </p:grpSp>
    </p:spTree>
    <p:extLst>
      <p:ext uri="{BB962C8B-B14F-4D97-AF65-F5344CB8AC3E}">
        <p14:creationId xmlns:p14="http://schemas.microsoft.com/office/powerpoint/2010/main" val="1656095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41A5980-0D4C-8576-9823-CCE9AE84C2A3}"/>
              </a:ext>
            </a:extLst>
          </p:cNvPr>
          <p:cNvPicPr>
            <a:picLocks noChangeAspect="1"/>
          </p:cNvPicPr>
          <p:nvPr/>
        </p:nvPicPr>
        <p:blipFill>
          <a:blip r:embed="rId2"/>
          <a:stretch>
            <a:fillRect/>
          </a:stretch>
        </p:blipFill>
        <p:spPr>
          <a:xfrm>
            <a:off x="895895" y="1767839"/>
            <a:ext cx="7463168" cy="3220465"/>
          </a:xfrm>
          <a:prstGeom prst="rect">
            <a:avLst/>
          </a:prstGeom>
        </p:spPr>
      </p:pic>
      <p:sp>
        <p:nvSpPr>
          <p:cNvPr id="5" name="ZoneTexte 4">
            <a:extLst>
              <a:ext uri="{FF2B5EF4-FFF2-40B4-BE49-F238E27FC236}">
                <a16:creationId xmlns:a16="http://schemas.microsoft.com/office/drawing/2014/main" id="{FA01F559-54A2-9604-6F3C-3BB942279AFB}"/>
              </a:ext>
            </a:extLst>
          </p:cNvPr>
          <p:cNvSpPr txBox="1"/>
          <p:nvPr/>
        </p:nvSpPr>
        <p:spPr>
          <a:xfrm>
            <a:off x="2181777" y="220240"/>
            <a:ext cx="4323526" cy="1200329"/>
          </a:xfrm>
          <a:prstGeom prst="rect">
            <a:avLst/>
          </a:prstGeom>
          <a:noFill/>
        </p:spPr>
        <p:txBody>
          <a:bodyPr wrap="square" rtlCol="0">
            <a:spAutoFit/>
          </a:bodyPr>
          <a:lstStyle/>
          <a:p>
            <a:pPr algn="ctr"/>
            <a:r>
              <a:rPr lang="fr-FR" sz="3600" b="1" dirty="0">
                <a:solidFill>
                  <a:srgbClr val="C00000"/>
                </a:solidFill>
              </a:rPr>
              <a:t>Les effets du courant sur le corps humain</a:t>
            </a:r>
          </a:p>
        </p:txBody>
      </p:sp>
      <p:sp>
        <p:nvSpPr>
          <p:cNvPr id="6" name="ZoneTexte 5">
            <a:extLst>
              <a:ext uri="{FF2B5EF4-FFF2-40B4-BE49-F238E27FC236}">
                <a16:creationId xmlns:a16="http://schemas.microsoft.com/office/drawing/2014/main" id="{F0EA6112-2CE0-0D68-C2D6-3C7BCBB7A829}"/>
              </a:ext>
            </a:extLst>
          </p:cNvPr>
          <p:cNvSpPr txBox="1"/>
          <p:nvPr/>
        </p:nvSpPr>
        <p:spPr>
          <a:xfrm>
            <a:off x="905691" y="5286103"/>
            <a:ext cx="7419703" cy="646331"/>
          </a:xfrm>
          <a:prstGeom prst="rect">
            <a:avLst/>
          </a:prstGeom>
          <a:noFill/>
        </p:spPr>
        <p:txBody>
          <a:bodyPr wrap="square" rtlCol="0">
            <a:spAutoFit/>
          </a:bodyPr>
          <a:lstStyle/>
          <a:p>
            <a:pPr algn="just"/>
            <a:r>
              <a:rPr lang="fr-FR" dirty="0"/>
              <a:t>En cas de contact avec une partie active sous tension, la vie des personnes dépend du déclenchement « instantané » des dispositif de sécurité</a:t>
            </a:r>
          </a:p>
        </p:txBody>
      </p:sp>
    </p:spTree>
    <p:extLst>
      <p:ext uri="{BB962C8B-B14F-4D97-AF65-F5344CB8AC3E}">
        <p14:creationId xmlns:p14="http://schemas.microsoft.com/office/powerpoint/2010/main" val="2968403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041E156-34C9-A318-44B9-08024EA057E2}"/>
              </a:ext>
            </a:extLst>
          </p:cNvPr>
          <p:cNvPicPr>
            <a:picLocks noChangeAspect="1"/>
          </p:cNvPicPr>
          <p:nvPr/>
        </p:nvPicPr>
        <p:blipFill>
          <a:blip r:embed="rId2"/>
          <a:stretch>
            <a:fillRect/>
          </a:stretch>
        </p:blipFill>
        <p:spPr>
          <a:xfrm>
            <a:off x="304389" y="1889348"/>
            <a:ext cx="2848113" cy="2848113"/>
          </a:xfrm>
          <a:prstGeom prst="rect">
            <a:avLst/>
          </a:prstGeom>
        </p:spPr>
      </p:pic>
      <p:sp>
        <p:nvSpPr>
          <p:cNvPr id="5" name="ZoneTexte 4">
            <a:extLst>
              <a:ext uri="{FF2B5EF4-FFF2-40B4-BE49-F238E27FC236}">
                <a16:creationId xmlns:a16="http://schemas.microsoft.com/office/drawing/2014/main" id="{A8241EE6-481D-88D6-6B48-B2BA3EC39490}"/>
              </a:ext>
            </a:extLst>
          </p:cNvPr>
          <p:cNvSpPr txBox="1"/>
          <p:nvPr/>
        </p:nvSpPr>
        <p:spPr>
          <a:xfrm>
            <a:off x="1450257" y="255073"/>
            <a:ext cx="5664646" cy="1200329"/>
          </a:xfrm>
          <a:prstGeom prst="rect">
            <a:avLst/>
          </a:prstGeom>
          <a:noFill/>
        </p:spPr>
        <p:txBody>
          <a:bodyPr wrap="square" rtlCol="0">
            <a:spAutoFit/>
          </a:bodyPr>
          <a:lstStyle/>
          <a:p>
            <a:pPr algn="ctr"/>
            <a:r>
              <a:rPr lang="fr-FR" sz="3600" b="1" dirty="0">
                <a:solidFill>
                  <a:srgbClr val="0070C0"/>
                </a:solidFill>
              </a:rPr>
              <a:t>Les dispositifs de sécurité : les différentiels</a:t>
            </a:r>
          </a:p>
        </p:txBody>
      </p:sp>
      <p:pic>
        <p:nvPicPr>
          <p:cNvPr id="6" name="Image 5">
            <a:extLst>
              <a:ext uri="{FF2B5EF4-FFF2-40B4-BE49-F238E27FC236}">
                <a16:creationId xmlns:a16="http://schemas.microsoft.com/office/drawing/2014/main" id="{FC11B4A8-B4AF-8B93-6853-46EDD16AAD07}"/>
              </a:ext>
            </a:extLst>
          </p:cNvPr>
          <p:cNvPicPr>
            <a:picLocks noChangeAspect="1"/>
          </p:cNvPicPr>
          <p:nvPr/>
        </p:nvPicPr>
        <p:blipFill>
          <a:blip r:embed="rId3"/>
          <a:stretch>
            <a:fillRect/>
          </a:stretch>
        </p:blipFill>
        <p:spPr>
          <a:xfrm>
            <a:off x="4757055" y="1260565"/>
            <a:ext cx="4996545" cy="4996545"/>
          </a:xfrm>
          <a:prstGeom prst="rect">
            <a:avLst/>
          </a:prstGeom>
        </p:spPr>
      </p:pic>
      <p:grpSp>
        <p:nvGrpSpPr>
          <p:cNvPr id="22" name="Groupe 21">
            <a:extLst>
              <a:ext uri="{FF2B5EF4-FFF2-40B4-BE49-F238E27FC236}">
                <a16:creationId xmlns:a16="http://schemas.microsoft.com/office/drawing/2014/main" id="{E33E34F0-10C5-62C3-4224-3846886137F6}"/>
              </a:ext>
            </a:extLst>
          </p:cNvPr>
          <p:cNvGrpSpPr/>
          <p:nvPr/>
        </p:nvGrpSpPr>
        <p:grpSpPr>
          <a:xfrm>
            <a:off x="3378927" y="3988525"/>
            <a:ext cx="1680754" cy="2099174"/>
            <a:chOff x="3378927" y="3988525"/>
            <a:chExt cx="1680754" cy="2099174"/>
          </a:xfrm>
        </p:grpSpPr>
        <p:pic>
          <p:nvPicPr>
            <p:cNvPr id="8" name="Image 7">
              <a:extLst>
                <a:ext uri="{FF2B5EF4-FFF2-40B4-BE49-F238E27FC236}">
                  <a16:creationId xmlns:a16="http://schemas.microsoft.com/office/drawing/2014/main" id="{F7D53A59-9550-66C1-62F1-9BBEDD1FBE5A}"/>
                </a:ext>
              </a:extLst>
            </p:cNvPr>
            <p:cNvPicPr>
              <a:picLocks noChangeAspect="1"/>
            </p:cNvPicPr>
            <p:nvPr/>
          </p:nvPicPr>
          <p:blipFill>
            <a:blip r:embed="rId4"/>
            <a:stretch>
              <a:fillRect/>
            </a:stretch>
          </p:blipFill>
          <p:spPr>
            <a:xfrm>
              <a:off x="3537722" y="4706574"/>
              <a:ext cx="1476375" cy="1381125"/>
            </a:xfrm>
            <a:prstGeom prst="rect">
              <a:avLst/>
            </a:prstGeom>
          </p:spPr>
        </p:pic>
        <p:sp>
          <p:nvSpPr>
            <p:cNvPr id="13" name="ZoneTexte 12">
              <a:extLst>
                <a:ext uri="{FF2B5EF4-FFF2-40B4-BE49-F238E27FC236}">
                  <a16:creationId xmlns:a16="http://schemas.microsoft.com/office/drawing/2014/main" id="{5774A579-6601-07DD-1BFC-0A5D5598B790}"/>
                </a:ext>
              </a:extLst>
            </p:cNvPr>
            <p:cNvSpPr txBox="1"/>
            <p:nvPr/>
          </p:nvSpPr>
          <p:spPr>
            <a:xfrm>
              <a:off x="3378927" y="3988525"/>
              <a:ext cx="1680754" cy="646331"/>
            </a:xfrm>
            <a:prstGeom prst="rect">
              <a:avLst/>
            </a:prstGeom>
            <a:noFill/>
          </p:spPr>
          <p:txBody>
            <a:bodyPr wrap="square" rtlCol="0">
              <a:spAutoFit/>
            </a:bodyPr>
            <a:lstStyle/>
            <a:p>
              <a:pPr algn="ctr"/>
              <a:r>
                <a:rPr lang="fr-FR" dirty="0"/>
                <a:t>Mise à la terre des masses</a:t>
              </a:r>
            </a:p>
          </p:txBody>
        </p:sp>
      </p:grpSp>
      <p:grpSp>
        <p:nvGrpSpPr>
          <p:cNvPr id="21" name="Groupe 20">
            <a:extLst>
              <a:ext uri="{FF2B5EF4-FFF2-40B4-BE49-F238E27FC236}">
                <a16:creationId xmlns:a16="http://schemas.microsoft.com/office/drawing/2014/main" id="{02A1BCB6-58DB-1DFB-63D3-D98CDFC5A49C}"/>
              </a:ext>
            </a:extLst>
          </p:cNvPr>
          <p:cNvGrpSpPr/>
          <p:nvPr/>
        </p:nvGrpSpPr>
        <p:grpSpPr>
          <a:xfrm>
            <a:off x="3391990" y="1463040"/>
            <a:ext cx="1680754" cy="2297972"/>
            <a:chOff x="3391990" y="1463040"/>
            <a:chExt cx="1680754" cy="2297972"/>
          </a:xfrm>
        </p:grpSpPr>
        <p:cxnSp>
          <p:nvCxnSpPr>
            <p:cNvPr id="10" name="Connecteur droit avec flèche 9">
              <a:extLst>
                <a:ext uri="{FF2B5EF4-FFF2-40B4-BE49-F238E27FC236}">
                  <a16:creationId xmlns:a16="http://schemas.microsoft.com/office/drawing/2014/main" id="{D16D556E-25E5-3BC8-39DB-2570E0666F3B}"/>
                </a:ext>
              </a:extLst>
            </p:cNvPr>
            <p:cNvCxnSpPr>
              <a:cxnSpLocks/>
            </p:cNvCxnSpPr>
            <p:nvPr/>
          </p:nvCxnSpPr>
          <p:spPr>
            <a:xfrm>
              <a:off x="4214948" y="1463040"/>
              <a:ext cx="0" cy="4441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9363558A-3920-5226-46BD-099F47F60971}"/>
                </a:ext>
              </a:extLst>
            </p:cNvPr>
            <p:cNvPicPr>
              <a:picLocks noChangeAspect="1"/>
            </p:cNvPicPr>
            <p:nvPr/>
          </p:nvPicPr>
          <p:blipFill>
            <a:blip r:embed="rId5"/>
            <a:stretch>
              <a:fillRect/>
            </a:stretch>
          </p:blipFill>
          <p:spPr>
            <a:xfrm>
              <a:off x="3509827" y="2394687"/>
              <a:ext cx="1480185" cy="1366325"/>
            </a:xfrm>
            <a:prstGeom prst="rect">
              <a:avLst/>
            </a:prstGeom>
          </p:spPr>
        </p:pic>
        <p:sp>
          <p:nvSpPr>
            <p:cNvPr id="16" name="ZoneTexte 15">
              <a:extLst>
                <a:ext uri="{FF2B5EF4-FFF2-40B4-BE49-F238E27FC236}">
                  <a16:creationId xmlns:a16="http://schemas.microsoft.com/office/drawing/2014/main" id="{C1DFFD13-72BE-6CB5-CC29-40122A336DA8}"/>
                </a:ext>
              </a:extLst>
            </p:cNvPr>
            <p:cNvSpPr txBox="1"/>
            <p:nvPr/>
          </p:nvSpPr>
          <p:spPr>
            <a:xfrm>
              <a:off x="3391990" y="1937655"/>
              <a:ext cx="1680754" cy="369332"/>
            </a:xfrm>
            <a:prstGeom prst="rect">
              <a:avLst/>
            </a:prstGeom>
            <a:noFill/>
          </p:spPr>
          <p:txBody>
            <a:bodyPr wrap="square" rtlCol="0">
              <a:spAutoFit/>
            </a:bodyPr>
            <a:lstStyle/>
            <a:p>
              <a:pPr algn="ctr"/>
              <a:r>
                <a:rPr lang="fr-FR" dirty="0"/>
                <a:t>Prise de terre</a:t>
              </a:r>
            </a:p>
          </p:txBody>
        </p:sp>
      </p:grpSp>
    </p:spTree>
    <p:extLst>
      <p:ext uri="{BB962C8B-B14F-4D97-AF65-F5344CB8AC3E}">
        <p14:creationId xmlns:p14="http://schemas.microsoft.com/office/powerpoint/2010/main" val="614561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F370CC7-2CAC-52FF-7EC7-55DB3A09247B}"/>
              </a:ext>
            </a:extLst>
          </p:cNvPr>
          <p:cNvSpPr txBox="1"/>
          <p:nvPr/>
        </p:nvSpPr>
        <p:spPr>
          <a:xfrm>
            <a:off x="705392" y="261259"/>
            <a:ext cx="7271657" cy="461665"/>
          </a:xfrm>
          <a:prstGeom prst="rect">
            <a:avLst/>
          </a:prstGeom>
          <a:solidFill>
            <a:schemeClr val="bg1"/>
          </a:solidFill>
        </p:spPr>
        <p:txBody>
          <a:bodyPr wrap="square" rtlCol="0">
            <a:spAutoFit/>
          </a:bodyPr>
          <a:lstStyle/>
          <a:p>
            <a:pPr algn="ctr"/>
            <a:r>
              <a:rPr lang="fr-FR" sz="2400" b="1" dirty="0">
                <a:solidFill>
                  <a:srgbClr val="0070C0"/>
                </a:solidFill>
              </a:rPr>
              <a:t>PREVENIR LE RISQUE ELECTRIQUE</a:t>
            </a:r>
          </a:p>
        </p:txBody>
      </p:sp>
      <p:sp>
        <p:nvSpPr>
          <p:cNvPr id="4" name="ZoneTexte 3">
            <a:extLst>
              <a:ext uri="{FF2B5EF4-FFF2-40B4-BE49-F238E27FC236}">
                <a16:creationId xmlns:a16="http://schemas.microsoft.com/office/drawing/2014/main" id="{EF44A5CF-1BC9-A95F-4E15-00F913D4D8F5}"/>
              </a:ext>
            </a:extLst>
          </p:cNvPr>
          <p:cNvSpPr txBox="1"/>
          <p:nvPr/>
        </p:nvSpPr>
        <p:spPr>
          <a:xfrm>
            <a:off x="1014547" y="944888"/>
            <a:ext cx="7384868" cy="461665"/>
          </a:xfrm>
          <a:prstGeom prst="rect">
            <a:avLst/>
          </a:prstGeom>
          <a:solidFill>
            <a:schemeClr val="bg1"/>
          </a:solidFill>
        </p:spPr>
        <p:txBody>
          <a:bodyPr wrap="square" rtlCol="0">
            <a:spAutoFit/>
          </a:bodyPr>
          <a:lstStyle/>
          <a:p>
            <a:r>
              <a:rPr lang="fr-FR" sz="2400" b="1" dirty="0"/>
              <a:t>1° FAIRE VERIFIER ET TESTER LES INSTALLATIONS</a:t>
            </a:r>
          </a:p>
        </p:txBody>
      </p:sp>
      <p:sp>
        <p:nvSpPr>
          <p:cNvPr id="5" name="ZoneTexte 4">
            <a:extLst>
              <a:ext uri="{FF2B5EF4-FFF2-40B4-BE49-F238E27FC236}">
                <a16:creationId xmlns:a16="http://schemas.microsoft.com/office/drawing/2014/main" id="{787B5DAE-02B8-8B3A-7308-202CC5941819}"/>
              </a:ext>
            </a:extLst>
          </p:cNvPr>
          <p:cNvSpPr txBox="1"/>
          <p:nvPr/>
        </p:nvSpPr>
        <p:spPr>
          <a:xfrm>
            <a:off x="1058091" y="1537072"/>
            <a:ext cx="6213566" cy="646331"/>
          </a:xfrm>
          <a:prstGeom prst="rect">
            <a:avLst/>
          </a:prstGeom>
          <a:solidFill>
            <a:schemeClr val="bg1"/>
          </a:solidFill>
        </p:spPr>
        <p:txBody>
          <a:bodyPr wrap="square" rtlCol="0">
            <a:spAutoFit/>
          </a:bodyPr>
          <a:lstStyle/>
          <a:p>
            <a:pPr algn="just"/>
            <a:r>
              <a:rPr lang="fr-FR" dirty="0"/>
              <a:t>Les installation électriques doivent être vérifiées tous les ans par un contrôleur technique spécialisé (bureaux de contrôle)</a:t>
            </a:r>
          </a:p>
        </p:txBody>
      </p:sp>
      <p:sp>
        <p:nvSpPr>
          <p:cNvPr id="6" name="ZoneTexte 5">
            <a:extLst>
              <a:ext uri="{FF2B5EF4-FFF2-40B4-BE49-F238E27FC236}">
                <a16:creationId xmlns:a16="http://schemas.microsoft.com/office/drawing/2014/main" id="{D8912455-C1F5-BE6D-81D7-90E466BBE42E}"/>
              </a:ext>
            </a:extLst>
          </p:cNvPr>
          <p:cNvSpPr txBox="1"/>
          <p:nvPr/>
        </p:nvSpPr>
        <p:spPr>
          <a:xfrm>
            <a:off x="1733005" y="2307772"/>
            <a:ext cx="5381897" cy="646331"/>
          </a:xfrm>
          <a:prstGeom prst="rect">
            <a:avLst/>
          </a:prstGeom>
          <a:noFill/>
        </p:spPr>
        <p:txBody>
          <a:bodyPr wrap="square" rtlCol="0">
            <a:spAutoFit/>
          </a:bodyPr>
          <a:lstStyle/>
          <a:p>
            <a:pPr algn="just"/>
            <a:r>
              <a:rPr lang="fr-FR" dirty="0"/>
              <a:t>- Avis sur la conformité des installations aux normes en vigueur (NF C 15100) et aux règles de l’art.</a:t>
            </a:r>
          </a:p>
        </p:txBody>
      </p:sp>
      <p:sp>
        <p:nvSpPr>
          <p:cNvPr id="7" name="ZoneTexte 6">
            <a:extLst>
              <a:ext uri="{FF2B5EF4-FFF2-40B4-BE49-F238E27FC236}">
                <a16:creationId xmlns:a16="http://schemas.microsoft.com/office/drawing/2014/main" id="{0A3294FA-04F9-8377-7FF6-44B382D93EF4}"/>
              </a:ext>
            </a:extLst>
          </p:cNvPr>
          <p:cNvSpPr txBox="1"/>
          <p:nvPr/>
        </p:nvSpPr>
        <p:spPr>
          <a:xfrm>
            <a:off x="1733005" y="3058719"/>
            <a:ext cx="5381897" cy="923330"/>
          </a:xfrm>
          <a:prstGeom prst="rect">
            <a:avLst/>
          </a:prstGeom>
          <a:noFill/>
        </p:spPr>
        <p:txBody>
          <a:bodyPr wrap="square" rtlCol="0">
            <a:spAutoFit/>
          </a:bodyPr>
          <a:lstStyle/>
          <a:p>
            <a:pPr algn="just"/>
            <a:r>
              <a:rPr lang="fr-FR" dirty="0"/>
              <a:t>- Avis sur la dangerosité des installations : matériel dégradé, non raccordé à la terre, parties sous tension accessibles</a:t>
            </a:r>
          </a:p>
        </p:txBody>
      </p:sp>
      <p:sp>
        <p:nvSpPr>
          <p:cNvPr id="8" name="ZoneTexte 7">
            <a:extLst>
              <a:ext uri="{FF2B5EF4-FFF2-40B4-BE49-F238E27FC236}">
                <a16:creationId xmlns:a16="http://schemas.microsoft.com/office/drawing/2014/main" id="{7398F8F6-F1A4-5E28-9FD5-032232B7F1A9}"/>
              </a:ext>
            </a:extLst>
          </p:cNvPr>
          <p:cNvSpPr txBox="1"/>
          <p:nvPr/>
        </p:nvSpPr>
        <p:spPr>
          <a:xfrm>
            <a:off x="1733005" y="4086665"/>
            <a:ext cx="5381897" cy="646331"/>
          </a:xfrm>
          <a:prstGeom prst="rect">
            <a:avLst/>
          </a:prstGeom>
          <a:noFill/>
        </p:spPr>
        <p:txBody>
          <a:bodyPr wrap="square" rtlCol="0">
            <a:spAutoFit/>
          </a:bodyPr>
          <a:lstStyle/>
          <a:p>
            <a:pPr algn="just"/>
            <a:r>
              <a:rPr lang="fr-FR" dirty="0"/>
              <a:t>- Test des dispositifs de protection des personnes et des biens (différentiels)</a:t>
            </a:r>
          </a:p>
        </p:txBody>
      </p:sp>
      <p:sp>
        <p:nvSpPr>
          <p:cNvPr id="9" name="ZoneTexte 8">
            <a:extLst>
              <a:ext uri="{FF2B5EF4-FFF2-40B4-BE49-F238E27FC236}">
                <a16:creationId xmlns:a16="http://schemas.microsoft.com/office/drawing/2014/main" id="{7870E42F-396C-5C52-0477-D4E3F56DFFE8}"/>
              </a:ext>
            </a:extLst>
          </p:cNvPr>
          <p:cNvSpPr txBox="1"/>
          <p:nvPr/>
        </p:nvSpPr>
        <p:spPr>
          <a:xfrm>
            <a:off x="1158239" y="4855030"/>
            <a:ext cx="6065519" cy="646331"/>
          </a:xfrm>
          <a:prstGeom prst="rect">
            <a:avLst/>
          </a:prstGeom>
          <a:noFill/>
        </p:spPr>
        <p:txBody>
          <a:bodyPr wrap="square" rtlCol="0">
            <a:spAutoFit/>
          </a:bodyPr>
          <a:lstStyle/>
          <a:p>
            <a:pPr algn="just"/>
            <a:r>
              <a:rPr lang="fr-FR" dirty="0"/>
              <a:t>Faire réaliser les travaux nécessaires pour lever les observations du contrôleur technique </a:t>
            </a:r>
          </a:p>
        </p:txBody>
      </p:sp>
      <p:sp>
        <p:nvSpPr>
          <p:cNvPr id="10" name="ZoneTexte 9">
            <a:extLst>
              <a:ext uri="{FF2B5EF4-FFF2-40B4-BE49-F238E27FC236}">
                <a16:creationId xmlns:a16="http://schemas.microsoft.com/office/drawing/2014/main" id="{1933D94E-A5E5-8BFA-F2B6-E4AB6BD64226}"/>
              </a:ext>
            </a:extLst>
          </p:cNvPr>
          <p:cNvSpPr txBox="1"/>
          <p:nvPr/>
        </p:nvSpPr>
        <p:spPr>
          <a:xfrm>
            <a:off x="1785258" y="5603966"/>
            <a:ext cx="4963886" cy="646331"/>
          </a:xfrm>
          <a:prstGeom prst="rect">
            <a:avLst/>
          </a:prstGeom>
          <a:noFill/>
        </p:spPr>
        <p:txBody>
          <a:bodyPr wrap="square" rtlCol="0">
            <a:spAutoFit/>
          </a:bodyPr>
          <a:lstStyle/>
          <a:p>
            <a:pPr algn="ctr"/>
            <a:r>
              <a:rPr lang="fr-FR" dirty="0">
                <a:solidFill>
                  <a:srgbClr val="0070C0"/>
                </a:solidFill>
              </a:rPr>
              <a:t>Test des dispositifs différentiels supplémentaire réalisé par l’exploitant (bouton test)</a:t>
            </a:r>
          </a:p>
        </p:txBody>
      </p:sp>
    </p:spTree>
    <p:extLst>
      <p:ext uri="{BB962C8B-B14F-4D97-AF65-F5344CB8AC3E}">
        <p14:creationId xmlns:p14="http://schemas.microsoft.com/office/powerpoint/2010/main" val="1710440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D931C6A-1C10-0916-C454-66D3E3E06714}"/>
              </a:ext>
            </a:extLst>
          </p:cNvPr>
          <p:cNvSpPr txBox="1"/>
          <p:nvPr/>
        </p:nvSpPr>
        <p:spPr>
          <a:xfrm>
            <a:off x="679267" y="496390"/>
            <a:ext cx="7271657" cy="461665"/>
          </a:xfrm>
          <a:prstGeom prst="rect">
            <a:avLst/>
          </a:prstGeom>
          <a:solidFill>
            <a:schemeClr val="bg1"/>
          </a:solidFill>
        </p:spPr>
        <p:txBody>
          <a:bodyPr wrap="square" rtlCol="0">
            <a:spAutoFit/>
          </a:bodyPr>
          <a:lstStyle/>
          <a:p>
            <a:pPr algn="ctr"/>
            <a:r>
              <a:rPr lang="fr-FR" sz="2400" b="1" dirty="0">
                <a:solidFill>
                  <a:srgbClr val="0070C0"/>
                </a:solidFill>
              </a:rPr>
              <a:t>PREVENIR LE RISQUE ELECTRIQUE</a:t>
            </a:r>
          </a:p>
        </p:txBody>
      </p:sp>
      <p:sp>
        <p:nvSpPr>
          <p:cNvPr id="4" name="ZoneTexte 3">
            <a:extLst>
              <a:ext uri="{FF2B5EF4-FFF2-40B4-BE49-F238E27FC236}">
                <a16:creationId xmlns:a16="http://schemas.microsoft.com/office/drawing/2014/main" id="{FBB0E00B-62FD-A0A5-3DA2-CD3CE23BFC26}"/>
              </a:ext>
            </a:extLst>
          </p:cNvPr>
          <p:cNvSpPr txBox="1"/>
          <p:nvPr/>
        </p:nvSpPr>
        <p:spPr>
          <a:xfrm>
            <a:off x="1014547" y="1214854"/>
            <a:ext cx="7384868" cy="461665"/>
          </a:xfrm>
          <a:prstGeom prst="rect">
            <a:avLst/>
          </a:prstGeom>
          <a:solidFill>
            <a:schemeClr val="bg1"/>
          </a:solidFill>
        </p:spPr>
        <p:txBody>
          <a:bodyPr wrap="square" rtlCol="0">
            <a:spAutoFit/>
          </a:bodyPr>
          <a:lstStyle/>
          <a:p>
            <a:r>
              <a:rPr lang="fr-FR" sz="2400" b="1" dirty="0"/>
              <a:t>2° RESPECTER LES REGLES DE SECURITE</a:t>
            </a:r>
          </a:p>
        </p:txBody>
      </p:sp>
      <p:sp>
        <p:nvSpPr>
          <p:cNvPr id="5" name="ZoneTexte 4">
            <a:extLst>
              <a:ext uri="{FF2B5EF4-FFF2-40B4-BE49-F238E27FC236}">
                <a16:creationId xmlns:a16="http://schemas.microsoft.com/office/drawing/2014/main" id="{A6512CA2-988D-C178-6435-E2985063345D}"/>
              </a:ext>
            </a:extLst>
          </p:cNvPr>
          <p:cNvSpPr txBox="1"/>
          <p:nvPr/>
        </p:nvSpPr>
        <p:spPr>
          <a:xfrm>
            <a:off x="1005841" y="1815746"/>
            <a:ext cx="6213566" cy="923330"/>
          </a:xfrm>
          <a:prstGeom prst="rect">
            <a:avLst/>
          </a:prstGeom>
          <a:solidFill>
            <a:schemeClr val="bg1"/>
          </a:solidFill>
        </p:spPr>
        <p:txBody>
          <a:bodyPr wrap="square" rtlCol="0">
            <a:spAutoFit/>
          </a:bodyPr>
          <a:lstStyle/>
          <a:p>
            <a:pPr algn="just"/>
            <a:r>
              <a:rPr lang="fr-FR" dirty="0"/>
              <a:t>Former le personnel intervenant sur les installations au procédures de sécurité propres aux installations électriques (habilitations)</a:t>
            </a:r>
          </a:p>
        </p:txBody>
      </p:sp>
      <p:sp>
        <p:nvSpPr>
          <p:cNvPr id="6" name="ZoneTexte 5">
            <a:extLst>
              <a:ext uri="{FF2B5EF4-FFF2-40B4-BE49-F238E27FC236}">
                <a16:creationId xmlns:a16="http://schemas.microsoft.com/office/drawing/2014/main" id="{0975A9BC-EFF9-38CF-EDAE-C3A8FE1A086E}"/>
              </a:ext>
            </a:extLst>
          </p:cNvPr>
          <p:cNvSpPr txBox="1"/>
          <p:nvPr/>
        </p:nvSpPr>
        <p:spPr>
          <a:xfrm>
            <a:off x="1859280" y="3660504"/>
            <a:ext cx="5381897" cy="646331"/>
          </a:xfrm>
          <a:prstGeom prst="rect">
            <a:avLst/>
          </a:prstGeom>
          <a:noFill/>
        </p:spPr>
        <p:txBody>
          <a:bodyPr wrap="square" rtlCol="0">
            <a:spAutoFit/>
          </a:bodyPr>
          <a:lstStyle/>
          <a:p>
            <a:pPr algn="just"/>
            <a:r>
              <a:rPr lang="fr-FR" dirty="0"/>
              <a:t>- Vérifier le respect des règles de sécurité en toutes circonstances</a:t>
            </a:r>
          </a:p>
        </p:txBody>
      </p:sp>
      <p:sp>
        <p:nvSpPr>
          <p:cNvPr id="7" name="ZoneTexte 6">
            <a:extLst>
              <a:ext uri="{FF2B5EF4-FFF2-40B4-BE49-F238E27FC236}">
                <a16:creationId xmlns:a16="http://schemas.microsoft.com/office/drawing/2014/main" id="{685A2127-47D9-E269-996D-8FE07C648AE3}"/>
              </a:ext>
            </a:extLst>
          </p:cNvPr>
          <p:cNvSpPr txBox="1"/>
          <p:nvPr/>
        </p:nvSpPr>
        <p:spPr>
          <a:xfrm>
            <a:off x="1859280" y="4495077"/>
            <a:ext cx="5381897" cy="646331"/>
          </a:xfrm>
          <a:prstGeom prst="rect">
            <a:avLst/>
          </a:prstGeom>
          <a:noFill/>
        </p:spPr>
        <p:txBody>
          <a:bodyPr wrap="square" rtlCol="0">
            <a:spAutoFit/>
          </a:bodyPr>
          <a:lstStyle/>
          <a:p>
            <a:pPr algn="just"/>
            <a:r>
              <a:rPr lang="fr-FR" dirty="0"/>
              <a:t>- Vérifier le port ou l’utilisation des équipements de protection individuel (EPI).</a:t>
            </a:r>
          </a:p>
        </p:txBody>
      </p:sp>
      <p:sp>
        <p:nvSpPr>
          <p:cNvPr id="8" name="ZoneTexte 7">
            <a:extLst>
              <a:ext uri="{FF2B5EF4-FFF2-40B4-BE49-F238E27FC236}">
                <a16:creationId xmlns:a16="http://schemas.microsoft.com/office/drawing/2014/main" id="{B23B81BE-1015-4560-AB5C-5BE517954786}"/>
              </a:ext>
            </a:extLst>
          </p:cNvPr>
          <p:cNvSpPr txBox="1"/>
          <p:nvPr/>
        </p:nvSpPr>
        <p:spPr>
          <a:xfrm>
            <a:off x="1859280" y="5329649"/>
            <a:ext cx="5381897" cy="646331"/>
          </a:xfrm>
          <a:prstGeom prst="rect">
            <a:avLst/>
          </a:prstGeom>
          <a:noFill/>
        </p:spPr>
        <p:txBody>
          <a:bodyPr wrap="square" rtlCol="0">
            <a:spAutoFit/>
          </a:bodyPr>
          <a:lstStyle/>
          <a:p>
            <a:pPr algn="just"/>
            <a:r>
              <a:rPr lang="fr-FR" dirty="0"/>
              <a:t>- Vérifier que les travailleurs ont la connaissance des procédures de soins aux électrisés (Formation sécurité)</a:t>
            </a:r>
          </a:p>
        </p:txBody>
      </p:sp>
      <p:sp>
        <p:nvSpPr>
          <p:cNvPr id="9" name="ZoneTexte 8">
            <a:extLst>
              <a:ext uri="{FF2B5EF4-FFF2-40B4-BE49-F238E27FC236}">
                <a16:creationId xmlns:a16="http://schemas.microsoft.com/office/drawing/2014/main" id="{2F3DC089-E58F-2104-0CEB-FE6EC547B5BC}"/>
              </a:ext>
            </a:extLst>
          </p:cNvPr>
          <p:cNvSpPr txBox="1"/>
          <p:nvPr/>
        </p:nvSpPr>
        <p:spPr>
          <a:xfrm>
            <a:off x="1859280" y="2825931"/>
            <a:ext cx="5381897" cy="646331"/>
          </a:xfrm>
          <a:prstGeom prst="rect">
            <a:avLst/>
          </a:prstGeom>
          <a:noFill/>
        </p:spPr>
        <p:txBody>
          <a:bodyPr wrap="square" rtlCol="0">
            <a:spAutoFit/>
          </a:bodyPr>
          <a:lstStyle/>
          <a:p>
            <a:pPr algn="just"/>
            <a:r>
              <a:rPr lang="fr-FR" dirty="0"/>
              <a:t>- Vérifier l’adéquation des habilitations avec les tâches confiées.</a:t>
            </a:r>
          </a:p>
        </p:txBody>
      </p:sp>
    </p:spTree>
    <p:extLst>
      <p:ext uri="{BB962C8B-B14F-4D97-AF65-F5344CB8AC3E}">
        <p14:creationId xmlns:p14="http://schemas.microsoft.com/office/powerpoint/2010/main" val="2323017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bleau électrique équipé - spécial pour logement T3 | Legrand">
            <a:extLst>
              <a:ext uri="{FF2B5EF4-FFF2-40B4-BE49-F238E27FC236}">
                <a16:creationId xmlns:a16="http://schemas.microsoft.com/office/drawing/2014/main" id="{B6624541-C2F4-1D51-DC80-3D79F97A9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323" y="2906079"/>
            <a:ext cx="2484528" cy="248452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9D9573F-0C68-323C-CDA7-DF9A39CD4571}"/>
              </a:ext>
            </a:extLst>
          </p:cNvPr>
          <p:cNvSpPr txBox="1"/>
          <p:nvPr/>
        </p:nvSpPr>
        <p:spPr>
          <a:xfrm>
            <a:off x="670559" y="235132"/>
            <a:ext cx="7271657" cy="461665"/>
          </a:xfrm>
          <a:prstGeom prst="rect">
            <a:avLst/>
          </a:prstGeom>
          <a:solidFill>
            <a:schemeClr val="bg1"/>
          </a:solidFill>
        </p:spPr>
        <p:txBody>
          <a:bodyPr wrap="square" rtlCol="0">
            <a:spAutoFit/>
          </a:bodyPr>
          <a:lstStyle/>
          <a:p>
            <a:pPr algn="ctr"/>
            <a:r>
              <a:rPr lang="fr-FR" sz="2400" b="1" dirty="0">
                <a:solidFill>
                  <a:srgbClr val="0070C0"/>
                </a:solidFill>
              </a:rPr>
              <a:t>PREVENIR LE RISQUE ELECTRIQUE</a:t>
            </a:r>
          </a:p>
        </p:txBody>
      </p:sp>
      <p:sp>
        <p:nvSpPr>
          <p:cNvPr id="4" name="ZoneTexte 3">
            <a:extLst>
              <a:ext uri="{FF2B5EF4-FFF2-40B4-BE49-F238E27FC236}">
                <a16:creationId xmlns:a16="http://schemas.microsoft.com/office/drawing/2014/main" id="{79BC879E-EFBD-D814-55FF-25811777EB74}"/>
              </a:ext>
            </a:extLst>
          </p:cNvPr>
          <p:cNvSpPr txBox="1"/>
          <p:nvPr/>
        </p:nvSpPr>
        <p:spPr>
          <a:xfrm>
            <a:off x="1493518" y="1058099"/>
            <a:ext cx="7384868" cy="707886"/>
          </a:xfrm>
          <a:prstGeom prst="rect">
            <a:avLst/>
          </a:prstGeom>
          <a:solidFill>
            <a:schemeClr val="bg1"/>
          </a:solidFill>
        </p:spPr>
        <p:txBody>
          <a:bodyPr wrap="square" rtlCol="0">
            <a:spAutoFit/>
          </a:bodyPr>
          <a:lstStyle/>
          <a:p>
            <a:r>
              <a:rPr lang="fr-FR" sz="4000" b="1" dirty="0">
                <a:solidFill>
                  <a:srgbClr val="00B050"/>
                </a:solidFill>
              </a:rPr>
              <a:t>Règle n°1 : </a:t>
            </a:r>
            <a:r>
              <a:rPr lang="fr-FR" sz="2800" b="1" dirty="0"/>
              <a:t>Travailler hors tension</a:t>
            </a:r>
            <a:endParaRPr lang="fr-FR" sz="2400" b="1" dirty="0"/>
          </a:p>
        </p:txBody>
      </p:sp>
      <p:pic>
        <p:nvPicPr>
          <p:cNvPr id="5" name="Image 4">
            <a:extLst>
              <a:ext uri="{FF2B5EF4-FFF2-40B4-BE49-F238E27FC236}">
                <a16:creationId xmlns:a16="http://schemas.microsoft.com/office/drawing/2014/main" id="{C00686C1-AF4E-03B0-1541-0741E0E25DFB}"/>
              </a:ext>
            </a:extLst>
          </p:cNvPr>
          <p:cNvPicPr>
            <a:picLocks noChangeAspect="1"/>
          </p:cNvPicPr>
          <p:nvPr/>
        </p:nvPicPr>
        <p:blipFill>
          <a:blip r:embed="rId3"/>
          <a:stretch>
            <a:fillRect/>
          </a:stretch>
        </p:blipFill>
        <p:spPr>
          <a:xfrm>
            <a:off x="354883" y="2594745"/>
            <a:ext cx="5212613" cy="3248706"/>
          </a:xfrm>
          <a:prstGeom prst="rect">
            <a:avLst/>
          </a:prstGeom>
        </p:spPr>
      </p:pic>
      <p:cxnSp>
        <p:nvCxnSpPr>
          <p:cNvPr id="7" name="Connecteur droit avec flèche 6">
            <a:extLst>
              <a:ext uri="{FF2B5EF4-FFF2-40B4-BE49-F238E27FC236}">
                <a16:creationId xmlns:a16="http://schemas.microsoft.com/office/drawing/2014/main" id="{AD34C020-68B2-BFCA-DA1E-5D054AD65900}"/>
              </a:ext>
            </a:extLst>
          </p:cNvPr>
          <p:cNvCxnSpPr/>
          <p:nvPr/>
        </p:nvCxnSpPr>
        <p:spPr>
          <a:xfrm flipH="1" flipV="1">
            <a:off x="1767838" y="4467497"/>
            <a:ext cx="339635" cy="49638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ACD7B7CD-261C-50A2-A814-50A5DF07BE9A}"/>
              </a:ext>
            </a:extLst>
          </p:cNvPr>
          <p:cNvSpPr txBox="1"/>
          <p:nvPr/>
        </p:nvSpPr>
        <p:spPr>
          <a:xfrm>
            <a:off x="2194558" y="4702628"/>
            <a:ext cx="1881051" cy="461665"/>
          </a:xfrm>
          <a:prstGeom prst="rect">
            <a:avLst/>
          </a:prstGeom>
          <a:solidFill>
            <a:schemeClr val="bg1">
              <a:lumMod val="85000"/>
            </a:schemeClr>
          </a:solidFill>
        </p:spPr>
        <p:txBody>
          <a:bodyPr wrap="square" rtlCol="0">
            <a:spAutoFit/>
          </a:bodyPr>
          <a:lstStyle/>
          <a:p>
            <a:pPr algn="ctr"/>
            <a:r>
              <a:rPr lang="fr-FR" sz="2400" b="1" dirty="0">
                <a:solidFill>
                  <a:srgbClr val="00B050"/>
                </a:solidFill>
              </a:rPr>
              <a:t>Hors tension</a:t>
            </a:r>
          </a:p>
        </p:txBody>
      </p:sp>
      <p:cxnSp>
        <p:nvCxnSpPr>
          <p:cNvPr id="9" name="Connecteur droit avec flèche 8">
            <a:extLst>
              <a:ext uri="{FF2B5EF4-FFF2-40B4-BE49-F238E27FC236}">
                <a16:creationId xmlns:a16="http://schemas.microsoft.com/office/drawing/2014/main" id="{77B14AA4-3E9B-16DB-B67D-6C429DEBB973}"/>
              </a:ext>
            </a:extLst>
          </p:cNvPr>
          <p:cNvCxnSpPr>
            <a:cxnSpLocks/>
          </p:cNvCxnSpPr>
          <p:nvPr/>
        </p:nvCxnSpPr>
        <p:spPr>
          <a:xfrm flipH="1">
            <a:off x="4310742" y="2425335"/>
            <a:ext cx="361406" cy="4920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FFB3966-CA76-F2E7-84E0-387E394D2443}"/>
              </a:ext>
            </a:extLst>
          </p:cNvPr>
          <p:cNvSpPr txBox="1"/>
          <p:nvPr/>
        </p:nvSpPr>
        <p:spPr>
          <a:xfrm>
            <a:off x="4759233" y="2059576"/>
            <a:ext cx="1881051" cy="461665"/>
          </a:xfrm>
          <a:prstGeom prst="rect">
            <a:avLst/>
          </a:prstGeom>
          <a:solidFill>
            <a:schemeClr val="bg1">
              <a:lumMod val="85000"/>
            </a:schemeClr>
          </a:solidFill>
        </p:spPr>
        <p:txBody>
          <a:bodyPr wrap="square" rtlCol="0">
            <a:spAutoFit/>
          </a:bodyPr>
          <a:lstStyle/>
          <a:p>
            <a:pPr algn="ctr"/>
            <a:r>
              <a:rPr lang="fr-FR" sz="2400" b="1" dirty="0">
                <a:solidFill>
                  <a:srgbClr val="FF0000"/>
                </a:solidFill>
              </a:rPr>
              <a:t>Sous tension</a:t>
            </a:r>
          </a:p>
        </p:txBody>
      </p:sp>
      <p:cxnSp>
        <p:nvCxnSpPr>
          <p:cNvPr id="18" name="Connecteur droit avec flèche 17">
            <a:extLst>
              <a:ext uri="{FF2B5EF4-FFF2-40B4-BE49-F238E27FC236}">
                <a16:creationId xmlns:a16="http://schemas.microsoft.com/office/drawing/2014/main" id="{D0AC570B-1D5A-31E5-D292-14DC53BA3146}"/>
              </a:ext>
            </a:extLst>
          </p:cNvPr>
          <p:cNvCxnSpPr>
            <a:cxnSpLocks/>
          </p:cNvCxnSpPr>
          <p:nvPr/>
        </p:nvCxnSpPr>
        <p:spPr>
          <a:xfrm flipH="1">
            <a:off x="866501" y="2725783"/>
            <a:ext cx="335280" cy="49203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6BEA7C36-D203-13C6-C55A-7172A137D05F}"/>
              </a:ext>
            </a:extLst>
          </p:cNvPr>
          <p:cNvSpPr txBox="1"/>
          <p:nvPr/>
        </p:nvSpPr>
        <p:spPr>
          <a:xfrm>
            <a:off x="1293222" y="2425336"/>
            <a:ext cx="1881051" cy="461665"/>
          </a:xfrm>
          <a:prstGeom prst="rect">
            <a:avLst/>
          </a:prstGeom>
          <a:solidFill>
            <a:schemeClr val="bg1">
              <a:lumMod val="85000"/>
            </a:schemeClr>
          </a:solidFill>
        </p:spPr>
        <p:txBody>
          <a:bodyPr wrap="square" rtlCol="0">
            <a:spAutoFit/>
          </a:bodyPr>
          <a:lstStyle/>
          <a:p>
            <a:pPr algn="ctr"/>
            <a:r>
              <a:rPr lang="fr-FR" sz="2400" b="1" dirty="0">
                <a:solidFill>
                  <a:srgbClr val="00B050"/>
                </a:solidFill>
              </a:rPr>
              <a:t>Bouton test</a:t>
            </a:r>
          </a:p>
        </p:txBody>
      </p:sp>
      <p:sp>
        <p:nvSpPr>
          <p:cNvPr id="21" name="Légende : flèche courbée 20">
            <a:extLst>
              <a:ext uri="{FF2B5EF4-FFF2-40B4-BE49-F238E27FC236}">
                <a16:creationId xmlns:a16="http://schemas.microsoft.com/office/drawing/2014/main" id="{310CE1C3-47FA-0FDF-9774-325DF1CCCA84}"/>
              </a:ext>
            </a:extLst>
          </p:cNvPr>
          <p:cNvSpPr/>
          <p:nvPr/>
        </p:nvSpPr>
        <p:spPr>
          <a:xfrm>
            <a:off x="7428411" y="3335383"/>
            <a:ext cx="1480457" cy="313509"/>
          </a:xfrm>
          <a:prstGeom prst="borderCallout2">
            <a:avLst>
              <a:gd name="adj1" fmla="val 18750"/>
              <a:gd name="adj2" fmla="val -8333"/>
              <a:gd name="adj3" fmla="val 18750"/>
              <a:gd name="adj4" fmla="val -16667"/>
              <a:gd name="adj5" fmla="val 151689"/>
              <a:gd name="adj6" fmla="val -32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Eclairage</a:t>
            </a:r>
          </a:p>
        </p:txBody>
      </p:sp>
      <p:sp>
        <p:nvSpPr>
          <p:cNvPr id="22" name="Légende : flèche courbée 21">
            <a:extLst>
              <a:ext uri="{FF2B5EF4-FFF2-40B4-BE49-F238E27FC236}">
                <a16:creationId xmlns:a16="http://schemas.microsoft.com/office/drawing/2014/main" id="{4EBFFDAA-48B2-3B84-9A7F-F3CC4C3A3101}"/>
              </a:ext>
            </a:extLst>
          </p:cNvPr>
          <p:cNvSpPr/>
          <p:nvPr/>
        </p:nvSpPr>
        <p:spPr>
          <a:xfrm>
            <a:off x="7380514" y="4585063"/>
            <a:ext cx="1476103" cy="648788"/>
          </a:xfrm>
          <a:prstGeom prst="borderCallout2">
            <a:avLst>
              <a:gd name="adj1" fmla="val 18750"/>
              <a:gd name="adj2" fmla="val -8333"/>
              <a:gd name="adj3" fmla="val 18750"/>
              <a:gd name="adj4" fmla="val -16667"/>
              <a:gd name="adj5" fmla="val -26088"/>
              <a:gd name="adj6" fmla="val -40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Prises de courant</a:t>
            </a:r>
          </a:p>
        </p:txBody>
      </p:sp>
    </p:spTree>
    <p:extLst>
      <p:ext uri="{BB962C8B-B14F-4D97-AF65-F5344CB8AC3E}">
        <p14:creationId xmlns:p14="http://schemas.microsoft.com/office/powerpoint/2010/main" val="3093934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arn(inVertical)">
                                      <p:cBhvr>
                                        <p:cTn id="31" dur="500"/>
                                        <p:tgtEl>
                                          <p:spTgt spid="205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9"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BFE5E4-449B-2BFC-E462-CE749974975A}"/>
              </a:ext>
            </a:extLst>
          </p:cNvPr>
          <p:cNvSpPr txBox="1"/>
          <p:nvPr/>
        </p:nvSpPr>
        <p:spPr>
          <a:xfrm>
            <a:off x="687976" y="261258"/>
            <a:ext cx="7271657" cy="461665"/>
          </a:xfrm>
          <a:prstGeom prst="rect">
            <a:avLst/>
          </a:prstGeom>
          <a:solidFill>
            <a:schemeClr val="bg1"/>
          </a:solidFill>
        </p:spPr>
        <p:txBody>
          <a:bodyPr wrap="square" rtlCol="0">
            <a:spAutoFit/>
          </a:bodyPr>
          <a:lstStyle/>
          <a:p>
            <a:pPr algn="ctr"/>
            <a:r>
              <a:rPr lang="fr-FR" sz="2400" b="1" dirty="0">
                <a:solidFill>
                  <a:srgbClr val="0070C0"/>
                </a:solidFill>
              </a:rPr>
              <a:t> ( Habilitations électriques )</a:t>
            </a:r>
          </a:p>
        </p:txBody>
      </p:sp>
      <p:pic>
        <p:nvPicPr>
          <p:cNvPr id="4" name="Image 3">
            <a:extLst>
              <a:ext uri="{FF2B5EF4-FFF2-40B4-BE49-F238E27FC236}">
                <a16:creationId xmlns:a16="http://schemas.microsoft.com/office/drawing/2014/main" id="{928A9799-6FDF-3EB6-C13D-FB7FD3E83C73}"/>
              </a:ext>
            </a:extLst>
          </p:cNvPr>
          <p:cNvPicPr>
            <a:picLocks noChangeAspect="1"/>
          </p:cNvPicPr>
          <p:nvPr/>
        </p:nvPicPr>
        <p:blipFill>
          <a:blip r:embed="rId2"/>
          <a:stretch>
            <a:fillRect/>
          </a:stretch>
        </p:blipFill>
        <p:spPr>
          <a:xfrm>
            <a:off x="461554" y="1738418"/>
            <a:ext cx="7820297" cy="4803897"/>
          </a:xfrm>
          <a:prstGeom prst="rect">
            <a:avLst/>
          </a:prstGeom>
        </p:spPr>
      </p:pic>
      <p:pic>
        <p:nvPicPr>
          <p:cNvPr id="5" name="Image 4">
            <a:extLst>
              <a:ext uri="{FF2B5EF4-FFF2-40B4-BE49-F238E27FC236}">
                <a16:creationId xmlns:a16="http://schemas.microsoft.com/office/drawing/2014/main" id="{411AB273-BA2C-AB02-4746-4272B241E1A0}"/>
              </a:ext>
            </a:extLst>
          </p:cNvPr>
          <p:cNvPicPr>
            <a:picLocks noChangeAspect="1"/>
          </p:cNvPicPr>
          <p:nvPr/>
        </p:nvPicPr>
        <p:blipFill>
          <a:blip r:embed="rId3"/>
          <a:stretch>
            <a:fillRect/>
          </a:stretch>
        </p:blipFill>
        <p:spPr>
          <a:xfrm>
            <a:off x="210503" y="818605"/>
            <a:ext cx="1162197" cy="1168037"/>
          </a:xfrm>
          <a:prstGeom prst="rect">
            <a:avLst/>
          </a:prstGeom>
        </p:spPr>
      </p:pic>
      <p:sp>
        <p:nvSpPr>
          <p:cNvPr id="6" name="ZoneTexte 5">
            <a:extLst>
              <a:ext uri="{FF2B5EF4-FFF2-40B4-BE49-F238E27FC236}">
                <a16:creationId xmlns:a16="http://schemas.microsoft.com/office/drawing/2014/main" id="{2EE2269D-DAED-1843-ECB5-E00EF5CBEC48}"/>
              </a:ext>
            </a:extLst>
          </p:cNvPr>
          <p:cNvSpPr txBox="1"/>
          <p:nvPr/>
        </p:nvSpPr>
        <p:spPr>
          <a:xfrm>
            <a:off x="200297" y="2159726"/>
            <a:ext cx="1123405" cy="954107"/>
          </a:xfrm>
          <a:prstGeom prst="rect">
            <a:avLst/>
          </a:prstGeom>
          <a:noFill/>
        </p:spPr>
        <p:txBody>
          <a:bodyPr wrap="square" rtlCol="0">
            <a:spAutoFit/>
          </a:bodyPr>
          <a:lstStyle/>
          <a:p>
            <a:pPr algn="ctr"/>
            <a:r>
              <a:rPr lang="fr-FR" sz="1400" b="1" dirty="0">
                <a:solidFill>
                  <a:srgbClr val="FF0000"/>
                </a:solidFill>
              </a:rPr>
              <a:t>Ne peut être rendue obligatoire, car payante</a:t>
            </a:r>
          </a:p>
        </p:txBody>
      </p:sp>
      <p:sp>
        <p:nvSpPr>
          <p:cNvPr id="7" name="ZoneTexte 6">
            <a:extLst>
              <a:ext uri="{FF2B5EF4-FFF2-40B4-BE49-F238E27FC236}">
                <a16:creationId xmlns:a16="http://schemas.microsoft.com/office/drawing/2014/main" id="{426616A9-A9D0-1B11-43F3-385044737DAB}"/>
              </a:ext>
            </a:extLst>
          </p:cNvPr>
          <p:cNvSpPr txBox="1"/>
          <p:nvPr/>
        </p:nvSpPr>
        <p:spPr>
          <a:xfrm>
            <a:off x="1750422" y="923109"/>
            <a:ext cx="6261463" cy="646331"/>
          </a:xfrm>
          <a:prstGeom prst="rect">
            <a:avLst/>
          </a:prstGeom>
          <a:noFill/>
        </p:spPr>
        <p:txBody>
          <a:bodyPr wrap="square" rtlCol="0">
            <a:spAutoFit/>
          </a:bodyPr>
          <a:lstStyle/>
          <a:p>
            <a:r>
              <a:rPr lang="fr-FR" dirty="0"/>
              <a:t>La publication UTE 18 510 est applicable en Nouvelle-Calédonie, la norme NF C 18 510 est recommandée </a:t>
            </a:r>
          </a:p>
        </p:txBody>
      </p:sp>
    </p:spTree>
    <p:extLst>
      <p:ext uri="{BB962C8B-B14F-4D97-AF65-F5344CB8AC3E}">
        <p14:creationId xmlns:p14="http://schemas.microsoft.com/office/powerpoint/2010/main" val="4198104911"/>
      </p:ext>
    </p:extLst>
  </p:cSld>
  <p:clrMapOvr>
    <a:masterClrMapping/>
  </p:clrMapOvr>
  <p:transition spd="slow">
    <p:push dir="u"/>
  </p:transition>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167</TotalTime>
  <Words>526</Words>
  <Application>Microsoft Office PowerPoint</Application>
  <PresentationFormat>Affichage à l'écran (4:3)</PresentationFormat>
  <Paragraphs>58</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11</vt:i4>
      </vt:variant>
    </vt:vector>
  </HeadingPairs>
  <TitlesOfParts>
    <vt:vector size="16" baseType="lpstr">
      <vt:lpstr>Arial</vt:lpstr>
      <vt:lpstr>Calibri</vt:lpstr>
      <vt:lpstr>Calibri Light</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DI MAGGIO</dc:creator>
  <cp:lastModifiedBy>Isa Menny</cp:lastModifiedBy>
  <cp:revision>16</cp:revision>
  <dcterms:created xsi:type="dcterms:W3CDTF">2023-04-17T21:58:12Z</dcterms:created>
  <dcterms:modified xsi:type="dcterms:W3CDTF">2023-04-25T23:31:27Z</dcterms:modified>
</cp:coreProperties>
</file>